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9" r:id="rId3"/>
    <p:sldId id="278" r:id="rId4"/>
    <p:sldId id="258" r:id="rId5"/>
    <p:sldId id="277" r:id="rId6"/>
    <p:sldId id="280" r:id="rId7"/>
    <p:sldId id="259" r:id="rId8"/>
    <p:sldId id="260" r:id="rId9"/>
    <p:sldId id="261" r:id="rId10"/>
    <p:sldId id="281" r:id="rId11"/>
    <p:sldId id="262" r:id="rId12"/>
    <p:sldId id="263" r:id="rId13"/>
    <p:sldId id="265" r:id="rId14"/>
    <p:sldId id="264" r:id="rId15"/>
    <p:sldId id="266" r:id="rId16"/>
    <p:sldId id="257" r:id="rId17"/>
    <p:sldId id="283" r:id="rId18"/>
    <p:sldId id="267" r:id="rId19"/>
    <p:sldId id="268" r:id="rId20"/>
    <p:sldId id="287" r:id="rId21"/>
    <p:sldId id="269" r:id="rId22"/>
    <p:sldId id="288" r:id="rId23"/>
    <p:sldId id="289" r:id="rId24"/>
    <p:sldId id="270" r:id="rId25"/>
    <p:sldId id="271" r:id="rId26"/>
    <p:sldId id="275" r:id="rId27"/>
    <p:sldId id="272" r:id="rId28"/>
    <p:sldId id="273" r:id="rId29"/>
    <p:sldId id="276" r:id="rId30"/>
    <p:sldId id="274" r:id="rId31"/>
    <p:sldId id="290" r:id="rId32"/>
    <p:sldId id="285"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D334"/>
    <a:srgbClr val="2966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167" autoAdjust="0"/>
  </p:normalViewPr>
  <p:slideViewPr>
    <p:cSldViewPr snapToGrid="0">
      <p:cViewPr varScale="1">
        <p:scale>
          <a:sx n="93" d="100"/>
          <a:sy n="93" d="100"/>
        </p:scale>
        <p:origin x="11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B1F3B-2DA2-4FD7-B770-CD9819CCC015}"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61802-420A-4187-8757-9EB3367DF276}" type="slidenum">
              <a:rPr lang="en-US" smtClean="0"/>
              <a:t>‹#›</a:t>
            </a:fld>
            <a:endParaRPr lang="en-US"/>
          </a:p>
        </p:txBody>
      </p:sp>
    </p:spTree>
    <p:extLst>
      <p:ext uri="{BB962C8B-B14F-4D97-AF65-F5344CB8AC3E}">
        <p14:creationId xmlns:p14="http://schemas.microsoft.com/office/powerpoint/2010/main" val="155702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year, another 5 to 6% of respondents indicated that they were in administrative assistant roles or some “other” role that wasn’t in our list. </a:t>
            </a:r>
          </a:p>
        </p:txBody>
      </p:sp>
      <p:sp>
        <p:nvSpPr>
          <p:cNvPr id="4" name="Slide Number Placeholder 3"/>
          <p:cNvSpPr>
            <a:spLocks noGrp="1"/>
          </p:cNvSpPr>
          <p:nvPr>
            <p:ph type="sldNum" sz="quarter" idx="5"/>
          </p:nvPr>
        </p:nvSpPr>
        <p:spPr/>
        <p:txBody>
          <a:bodyPr/>
          <a:lstStyle/>
          <a:p>
            <a:fld id="{15861802-420A-4187-8757-9EB3367DF276}" type="slidenum">
              <a:rPr lang="en-US" smtClean="0"/>
              <a:t>10</a:t>
            </a:fld>
            <a:endParaRPr lang="en-US"/>
          </a:p>
        </p:txBody>
      </p:sp>
    </p:spTree>
    <p:extLst>
      <p:ext uri="{BB962C8B-B14F-4D97-AF65-F5344CB8AC3E}">
        <p14:creationId xmlns:p14="http://schemas.microsoft.com/office/powerpoint/2010/main" val="32774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shows % of respondents who are NOT and ED who said they were interested in taking on a top leadership role in a nonprofit organization.</a:t>
            </a:r>
          </a:p>
        </p:txBody>
      </p:sp>
      <p:sp>
        <p:nvSpPr>
          <p:cNvPr id="4" name="Slide Number Placeholder 3"/>
          <p:cNvSpPr>
            <a:spLocks noGrp="1"/>
          </p:cNvSpPr>
          <p:nvPr>
            <p:ph type="sldNum" sz="quarter" idx="5"/>
          </p:nvPr>
        </p:nvSpPr>
        <p:spPr/>
        <p:txBody>
          <a:bodyPr/>
          <a:lstStyle/>
          <a:p>
            <a:fld id="{15861802-420A-4187-8757-9EB3367DF276}" type="slidenum">
              <a:rPr lang="en-US" smtClean="0"/>
              <a:t>16</a:t>
            </a:fld>
            <a:endParaRPr lang="en-US"/>
          </a:p>
        </p:txBody>
      </p:sp>
    </p:spTree>
    <p:extLst>
      <p:ext uri="{BB962C8B-B14F-4D97-AF65-F5344CB8AC3E}">
        <p14:creationId xmlns:p14="http://schemas.microsoft.com/office/powerpoint/2010/main" val="250409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stands out here is the growing intensity in respondents saying they are NOT interested in taking on a top leadership role; There are always some respondents who respond maybe, but this is the clear No’s</a:t>
            </a:r>
          </a:p>
        </p:txBody>
      </p:sp>
      <p:sp>
        <p:nvSpPr>
          <p:cNvPr id="4" name="Slide Number Placeholder 3"/>
          <p:cNvSpPr>
            <a:spLocks noGrp="1"/>
          </p:cNvSpPr>
          <p:nvPr>
            <p:ph type="sldNum" sz="quarter" idx="5"/>
          </p:nvPr>
        </p:nvSpPr>
        <p:spPr/>
        <p:txBody>
          <a:bodyPr/>
          <a:lstStyle/>
          <a:p>
            <a:fld id="{15861802-420A-4187-8757-9EB3367DF276}" type="slidenum">
              <a:rPr lang="en-US" smtClean="0"/>
              <a:t>17</a:t>
            </a:fld>
            <a:endParaRPr lang="en-US"/>
          </a:p>
        </p:txBody>
      </p:sp>
    </p:spTree>
    <p:extLst>
      <p:ext uri="{BB962C8B-B14F-4D97-AF65-F5344CB8AC3E}">
        <p14:creationId xmlns:p14="http://schemas.microsoft.com/office/powerpoint/2010/main" val="46187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what we are showing here and on the next slide is that the aspiration to lead is much higher (18 pp) among respondents of color who reported that they struggled with inadequate salaries compared with respondents who didn’t face that challenge. </a:t>
            </a:r>
            <a:br>
              <a:rPr lang="en-US" dirty="0"/>
            </a:br>
            <a:r>
              <a:rPr lang="en-US" dirty="0"/>
              <a:t>The next slide shows that same pattern repeats for several other common challenges. </a:t>
            </a:r>
          </a:p>
        </p:txBody>
      </p:sp>
      <p:sp>
        <p:nvSpPr>
          <p:cNvPr id="4" name="Slide Number Placeholder 3"/>
          <p:cNvSpPr>
            <a:spLocks noGrp="1"/>
          </p:cNvSpPr>
          <p:nvPr>
            <p:ph type="sldNum" sz="quarter" idx="5"/>
          </p:nvPr>
        </p:nvSpPr>
        <p:spPr/>
        <p:txBody>
          <a:bodyPr/>
          <a:lstStyle/>
          <a:p>
            <a:fld id="{15861802-420A-4187-8757-9EB3367DF276}" type="slidenum">
              <a:rPr lang="en-US" smtClean="0"/>
              <a:t>19</a:t>
            </a:fld>
            <a:endParaRPr lang="en-US"/>
          </a:p>
        </p:txBody>
      </p:sp>
    </p:spTree>
    <p:extLst>
      <p:ext uri="{BB962C8B-B14F-4D97-AF65-F5344CB8AC3E}">
        <p14:creationId xmlns:p14="http://schemas.microsoft.com/office/powerpoint/2010/main" val="901805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Emphasize that what we are showing here and on the next slide is that the aspiration to lead is only somewhat higher (3 pp) among respondents of color who reported that they received training on staff management and supervision compared with respondents who didn’t get that kind of training. </a:t>
            </a:r>
            <a:br>
              <a:rPr lang="en-US" dirty="0"/>
            </a:br>
            <a:r>
              <a:rPr lang="en-US" dirty="0"/>
              <a:t>The next slide shows that there is no clear / consistent pattern for several other types of training and/or supports that we think of as being important to developing leadership in the sector. So this data really raises questions about leadership development strategies in the sector and whether we know what can actually develop future leaders. </a:t>
            </a:r>
          </a:p>
          <a:p>
            <a:endParaRPr lang="en-US" dirty="0"/>
          </a:p>
        </p:txBody>
      </p:sp>
      <p:sp>
        <p:nvSpPr>
          <p:cNvPr id="4" name="Slide Number Placeholder 3"/>
          <p:cNvSpPr>
            <a:spLocks noGrp="1"/>
          </p:cNvSpPr>
          <p:nvPr>
            <p:ph type="sldNum" sz="quarter" idx="5"/>
          </p:nvPr>
        </p:nvSpPr>
        <p:spPr/>
        <p:txBody>
          <a:bodyPr/>
          <a:lstStyle/>
          <a:p>
            <a:fld id="{15861802-420A-4187-8757-9EB3367DF276}" type="slidenum">
              <a:rPr lang="en-US" smtClean="0"/>
              <a:t>22</a:t>
            </a:fld>
            <a:endParaRPr lang="en-US"/>
          </a:p>
        </p:txBody>
      </p:sp>
    </p:spTree>
    <p:extLst>
      <p:ext uri="{BB962C8B-B14F-4D97-AF65-F5344CB8AC3E}">
        <p14:creationId xmlns:p14="http://schemas.microsoft.com/office/powerpoint/2010/main" val="24128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interest in leadership based on whether they said something was more or equally important since 2020. </a:t>
            </a:r>
          </a:p>
        </p:txBody>
      </p:sp>
      <p:sp>
        <p:nvSpPr>
          <p:cNvPr id="4" name="Slide Number Placeholder 3"/>
          <p:cNvSpPr>
            <a:spLocks noGrp="1"/>
          </p:cNvSpPr>
          <p:nvPr>
            <p:ph type="sldNum" sz="quarter" idx="5"/>
          </p:nvPr>
        </p:nvSpPr>
        <p:spPr/>
        <p:txBody>
          <a:bodyPr/>
          <a:lstStyle/>
          <a:p>
            <a:fld id="{15861802-420A-4187-8757-9EB3367DF276}" type="slidenum">
              <a:rPr lang="en-US" smtClean="0"/>
              <a:t>28</a:t>
            </a:fld>
            <a:endParaRPr lang="en-US"/>
          </a:p>
        </p:txBody>
      </p:sp>
    </p:spTree>
    <p:extLst>
      <p:ext uri="{BB962C8B-B14F-4D97-AF65-F5344CB8AC3E}">
        <p14:creationId xmlns:p14="http://schemas.microsoft.com/office/powerpoint/2010/main" val="1395257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9754F2-97C0-7AF4-7015-204F260324B5}"/>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11" name="Rectangle 10">
            <a:extLst>
              <a:ext uri="{FF2B5EF4-FFF2-40B4-BE49-F238E27FC236}">
                <a16:creationId xmlns:a16="http://schemas.microsoft.com/office/drawing/2014/main" id="{A01E9817-2CBC-C981-2FE7-B8D4E1F60EE5}"/>
              </a:ext>
            </a:extLst>
          </p:cNvPr>
          <p:cNvSpPr/>
          <p:nvPr userDrawn="1"/>
        </p:nvSpPr>
        <p:spPr>
          <a:xfrm>
            <a:off x="0" y="5257800"/>
            <a:ext cx="12192000" cy="1600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F8107-5EF9-3A04-B496-5B894113AD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84DF24-73EE-DD69-4B23-C41C3E84B1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descr="A picture containing drawing&#10;&#10;Description automatically generated">
            <a:extLst>
              <a:ext uri="{FF2B5EF4-FFF2-40B4-BE49-F238E27FC236}">
                <a16:creationId xmlns:a16="http://schemas.microsoft.com/office/drawing/2014/main" id="{41F9855B-3E9B-D5CF-E7EC-E26682DB57A8}"/>
              </a:ext>
            </a:extLst>
          </p:cNvPr>
          <p:cNvPicPr>
            <a:picLocks noChangeAspect="1"/>
          </p:cNvPicPr>
          <p:nvPr userDrawn="1"/>
        </p:nvPicPr>
        <p:blipFill>
          <a:blip r:embed="rId3"/>
          <a:stretch>
            <a:fillRect/>
          </a:stretch>
        </p:blipFill>
        <p:spPr>
          <a:xfrm>
            <a:off x="4597926" y="5529944"/>
            <a:ext cx="7116141" cy="1161142"/>
          </a:xfrm>
          <a:prstGeom prst="rect">
            <a:avLst/>
          </a:prstGeom>
        </p:spPr>
      </p:pic>
    </p:spTree>
    <p:extLst>
      <p:ext uri="{BB962C8B-B14F-4D97-AF65-F5344CB8AC3E}">
        <p14:creationId xmlns:p14="http://schemas.microsoft.com/office/powerpoint/2010/main" val="423640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0C3E-A38B-8730-741E-C48546CDDF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5C9A72-B082-B23F-5502-619B5F9C62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675DA-8884-CA6B-5E10-A0F1412C1AC7}"/>
              </a:ext>
            </a:extLst>
          </p:cNvPr>
          <p:cNvSpPr>
            <a:spLocks noGrp="1"/>
          </p:cNvSpPr>
          <p:nvPr>
            <p:ph type="dt" sz="half" idx="10"/>
          </p:nvPr>
        </p:nvSpPr>
        <p:spPr>
          <a:xfrm>
            <a:off x="838200" y="6356350"/>
            <a:ext cx="2743200" cy="365125"/>
          </a:xfrm>
          <a:prstGeom prst="rect">
            <a:avLst/>
          </a:prstGeom>
        </p:spPr>
        <p:txBody>
          <a:bodyPr/>
          <a:lstStyle/>
          <a:p>
            <a:fld id="{B287B5B6-52AA-43AD-9400-917520CC6C17}" type="datetimeFigureOut">
              <a:rPr lang="en-US" smtClean="0"/>
              <a:t>3/18/2024</a:t>
            </a:fld>
            <a:endParaRPr lang="en-US"/>
          </a:p>
        </p:txBody>
      </p:sp>
      <p:sp>
        <p:nvSpPr>
          <p:cNvPr id="5" name="Footer Placeholder 4">
            <a:extLst>
              <a:ext uri="{FF2B5EF4-FFF2-40B4-BE49-F238E27FC236}">
                <a16:creationId xmlns:a16="http://schemas.microsoft.com/office/drawing/2014/main" id="{0C16BDB7-0B32-30AE-4436-35F0CD3C24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774BD1-FCBD-B946-51B1-0C4822583E74}"/>
              </a:ext>
            </a:extLst>
          </p:cNvPr>
          <p:cNvSpPr>
            <a:spLocks noGrp="1"/>
          </p:cNvSpPr>
          <p:nvPr>
            <p:ph type="sldNum" sz="quarter" idx="12"/>
          </p:nvPr>
        </p:nvSpPr>
        <p:spPr>
          <a:xfrm>
            <a:off x="8610600" y="6356350"/>
            <a:ext cx="2743200" cy="365125"/>
          </a:xfrm>
          <a:prstGeom prst="rect">
            <a:avLst/>
          </a:prstGeom>
        </p:spPr>
        <p:txBody>
          <a:bodyPr/>
          <a:lstStyle/>
          <a:p>
            <a:fld id="{240E9152-44A2-4A18-81AC-08F093F555AA}" type="slidenum">
              <a:rPr lang="en-US" smtClean="0"/>
              <a:t>‹#›</a:t>
            </a:fld>
            <a:endParaRPr lang="en-US"/>
          </a:p>
        </p:txBody>
      </p:sp>
    </p:spTree>
    <p:extLst>
      <p:ext uri="{BB962C8B-B14F-4D97-AF65-F5344CB8AC3E}">
        <p14:creationId xmlns:p14="http://schemas.microsoft.com/office/powerpoint/2010/main" val="258112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17F26D-EBBD-975A-993D-C6DAF876ED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DE1F51-CA47-81D9-DD5F-E0F420C0AB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811D5-E3CC-604D-778D-B4D579FBCA41}"/>
              </a:ext>
            </a:extLst>
          </p:cNvPr>
          <p:cNvSpPr>
            <a:spLocks noGrp="1"/>
          </p:cNvSpPr>
          <p:nvPr>
            <p:ph type="dt" sz="half" idx="10"/>
          </p:nvPr>
        </p:nvSpPr>
        <p:spPr>
          <a:xfrm>
            <a:off x="838200" y="6356350"/>
            <a:ext cx="2743200" cy="365125"/>
          </a:xfrm>
          <a:prstGeom prst="rect">
            <a:avLst/>
          </a:prstGeom>
        </p:spPr>
        <p:txBody>
          <a:bodyPr/>
          <a:lstStyle/>
          <a:p>
            <a:fld id="{B287B5B6-52AA-43AD-9400-917520CC6C17}" type="datetimeFigureOut">
              <a:rPr lang="en-US" smtClean="0"/>
              <a:t>3/18/2024</a:t>
            </a:fld>
            <a:endParaRPr lang="en-US"/>
          </a:p>
        </p:txBody>
      </p:sp>
      <p:sp>
        <p:nvSpPr>
          <p:cNvPr id="5" name="Footer Placeholder 4">
            <a:extLst>
              <a:ext uri="{FF2B5EF4-FFF2-40B4-BE49-F238E27FC236}">
                <a16:creationId xmlns:a16="http://schemas.microsoft.com/office/drawing/2014/main" id="{159FF342-1E24-6E33-4235-BD758B95FD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019BA5-E807-4CE3-8296-009792AFBE0F}"/>
              </a:ext>
            </a:extLst>
          </p:cNvPr>
          <p:cNvSpPr>
            <a:spLocks noGrp="1"/>
          </p:cNvSpPr>
          <p:nvPr>
            <p:ph type="sldNum" sz="quarter" idx="12"/>
          </p:nvPr>
        </p:nvSpPr>
        <p:spPr>
          <a:xfrm>
            <a:off x="8610600" y="6356350"/>
            <a:ext cx="2743200" cy="365125"/>
          </a:xfrm>
          <a:prstGeom prst="rect">
            <a:avLst/>
          </a:prstGeom>
        </p:spPr>
        <p:txBody>
          <a:bodyPr/>
          <a:lstStyle/>
          <a:p>
            <a:fld id="{240E9152-44A2-4A18-81AC-08F093F555AA}" type="slidenum">
              <a:rPr lang="en-US" smtClean="0"/>
              <a:t>‹#›</a:t>
            </a:fld>
            <a:endParaRPr lang="en-US"/>
          </a:p>
        </p:txBody>
      </p:sp>
    </p:spTree>
    <p:extLst>
      <p:ext uri="{BB962C8B-B14F-4D97-AF65-F5344CB8AC3E}">
        <p14:creationId xmlns:p14="http://schemas.microsoft.com/office/powerpoint/2010/main" val="371898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E42B7B-6A05-5E5E-576B-31732741C601}"/>
              </a:ext>
            </a:extLst>
          </p:cNvPr>
          <p:cNvPicPr>
            <a:picLocks noChangeAspect="1"/>
          </p:cNvPicPr>
          <p:nvPr userDrawn="1"/>
        </p:nvPicPr>
        <p:blipFill rotWithShape="1">
          <a:blip r:embed="rId2"/>
          <a:srcRect t="58747" b="21925"/>
          <a:stretch/>
        </p:blipFill>
        <p:spPr>
          <a:xfrm>
            <a:off x="0" y="-9461"/>
            <a:ext cx="12191999" cy="1325563"/>
          </a:xfrm>
          <a:prstGeom prst="rect">
            <a:avLst/>
          </a:prstGeom>
        </p:spPr>
      </p:pic>
      <p:sp>
        <p:nvSpPr>
          <p:cNvPr id="2" name="Title 1">
            <a:extLst>
              <a:ext uri="{FF2B5EF4-FFF2-40B4-BE49-F238E27FC236}">
                <a16:creationId xmlns:a16="http://schemas.microsoft.com/office/drawing/2014/main" id="{7BF9D886-52A3-6263-0498-16EC7620B0AB}"/>
              </a:ext>
            </a:extLst>
          </p:cNvPr>
          <p:cNvSpPr>
            <a:spLocks noGrp="1"/>
          </p:cNvSpPr>
          <p:nvPr>
            <p:ph type="title"/>
          </p:nvPr>
        </p:nvSpPr>
        <p:spPr>
          <a:xfrm>
            <a:off x="838200" y="231957"/>
            <a:ext cx="10515600" cy="96873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4F0A0ED-1AD4-A1E7-11A8-291DC4AF8E5D}"/>
              </a:ext>
            </a:extLst>
          </p:cNvPr>
          <p:cNvSpPr>
            <a:spLocks noGrp="1"/>
          </p:cNvSpPr>
          <p:nvPr>
            <p:ph idx="1"/>
          </p:nvPr>
        </p:nvSpPr>
        <p:spPr>
          <a:xfrm>
            <a:off x="838200" y="1442108"/>
            <a:ext cx="10515600" cy="52871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0032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E03F43-BA52-1376-A46A-BED5DE7C4F70}"/>
              </a:ext>
            </a:extLst>
          </p:cNvPr>
          <p:cNvPicPr>
            <a:picLocks noChangeAspect="1"/>
          </p:cNvPicPr>
          <p:nvPr userDrawn="1"/>
        </p:nvPicPr>
        <p:blipFill rotWithShape="1">
          <a:blip r:embed="rId2"/>
          <a:srcRect b="50000"/>
          <a:stretch/>
        </p:blipFill>
        <p:spPr>
          <a:xfrm>
            <a:off x="0" y="-1"/>
            <a:ext cx="12191999" cy="3429001"/>
          </a:xfrm>
          <a:prstGeom prst="rect">
            <a:avLst/>
          </a:prstGeom>
        </p:spPr>
      </p:pic>
      <p:sp>
        <p:nvSpPr>
          <p:cNvPr id="2" name="Title 1">
            <a:extLst>
              <a:ext uri="{FF2B5EF4-FFF2-40B4-BE49-F238E27FC236}">
                <a16:creationId xmlns:a16="http://schemas.microsoft.com/office/drawing/2014/main" id="{B5274502-2EF8-C130-2DDA-3683F7CFD1B4}"/>
              </a:ext>
            </a:extLst>
          </p:cNvPr>
          <p:cNvSpPr>
            <a:spLocks noGrp="1"/>
          </p:cNvSpPr>
          <p:nvPr>
            <p:ph type="title"/>
          </p:nvPr>
        </p:nvSpPr>
        <p:spPr>
          <a:xfrm>
            <a:off x="831850" y="555646"/>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79091FA-2E8B-BEB9-F4EE-7F114DAB566A}"/>
              </a:ext>
            </a:extLst>
          </p:cNvPr>
          <p:cNvSpPr>
            <a:spLocks noGrp="1"/>
          </p:cNvSpPr>
          <p:nvPr>
            <p:ph type="body" idx="1"/>
          </p:nvPr>
        </p:nvSpPr>
        <p:spPr>
          <a:xfrm>
            <a:off x="831850" y="3435371"/>
            <a:ext cx="10515600" cy="87152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7F31BFD-2AAC-5FE0-DA89-5341B8182ECF}"/>
              </a:ext>
            </a:extLst>
          </p:cNvPr>
          <p:cNvSpPr>
            <a:spLocks noGrp="1"/>
          </p:cNvSpPr>
          <p:nvPr>
            <p:ph type="dt" sz="half" idx="10"/>
          </p:nvPr>
        </p:nvSpPr>
        <p:spPr>
          <a:xfrm>
            <a:off x="838199" y="5719328"/>
            <a:ext cx="5257801" cy="871521"/>
          </a:xfrm>
          <a:prstGeom prst="rect">
            <a:avLst/>
          </a:prstGeom>
        </p:spPr>
        <p:txBody>
          <a:bodyPr anchor="ctr"/>
          <a:lstStyle>
            <a:lvl1pPr>
              <a:defRPr sz="2800"/>
            </a:lvl1pPr>
          </a:lstStyle>
          <a:p>
            <a:r>
              <a:rPr lang="en-US" dirty="0"/>
              <a:t>@BldingMovement   #RaceToLead</a:t>
            </a:r>
          </a:p>
        </p:txBody>
      </p:sp>
      <p:sp>
        <p:nvSpPr>
          <p:cNvPr id="6" name="Slide Number Placeholder 5">
            <a:extLst>
              <a:ext uri="{FF2B5EF4-FFF2-40B4-BE49-F238E27FC236}">
                <a16:creationId xmlns:a16="http://schemas.microsoft.com/office/drawing/2014/main" id="{1105946A-09DC-2035-9513-213651111FFC}"/>
              </a:ext>
            </a:extLst>
          </p:cNvPr>
          <p:cNvSpPr>
            <a:spLocks noGrp="1"/>
          </p:cNvSpPr>
          <p:nvPr>
            <p:ph type="sldNum" sz="quarter" idx="12"/>
          </p:nvPr>
        </p:nvSpPr>
        <p:spPr>
          <a:xfrm>
            <a:off x="8610600" y="6356350"/>
            <a:ext cx="2743200" cy="365125"/>
          </a:xfrm>
          <a:prstGeom prst="rect">
            <a:avLst/>
          </a:prstGeom>
        </p:spPr>
        <p:txBody>
          <a:bodyPr/>
          <a:lstStyle/>
          <a:p>
            <a:fld id="{240E9152-44A2-4A18-81AC-08F093F555AA}"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C1E3F0D9-05C0-395F-6DE0-AE5EABA9DC85}"/>
              </a:ext>
            </a:extLst>
          </p:cNvPr>
          <p:cNvPicPr>
            <a:picLocks noChangeAspect="1"/>
          </p:cNvPicPr>
          <p:nvPr userDrawn="1"/>
        </p:nvPicPr>
        <p:blipFill>
          <a:blip r:embed="rId3"/>
          <a:stretch>
            <a:fillRect/>
          </a:stretch>
        </p:blipFill>
        <p:spPr>
          <a:xfrm>
            <a:off x="6400798" y="5730842"/>
            <a:ext cx="5618067" cy="916701"/>
          </a:xfrm>
          <a:prstGeom prst="rect">
            <a:avLst/>
          </a:prstGeom>
        </p:spPr>
      </p:pic>
    </p:spTree>
    <p:extLst>
      <p:ext uri="{BB962C8B-B14F-4D97-AF65-F5344CB8AC3E}">
        <p14:creationId xmlns:p14="http://schemas.microsoft.com/office/powerpoint/2010/main" val="3035276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A482-1BB1-5F62-CFA0-DB84D4F8E0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05161D-501A-FD21-90FD-4B2C1577F6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34F471-8EEA-5995-9D9A-66A72DF671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2819E6-66F6-988E-9D97-F06C401FD333}"/>
              </a:ext>
            </a:extLst>
          </p:cNvPr>
          <p:cNvSpPr>
            <a:spLocks noGrp="1"/>
          </p:cNvSpPr>
          <p:nvPr>
            <p:ph type="dt" sz="half" idx="10"/>
          </p:nvPr>
        </p:nvSpPr>
        <p:spPr>
          <a:xfrm>
            <a:off x="838200" y="6356350"/>
            <a:ext cx="2743200" cy="365125"/>
          </a:xfrm>
          <a:prstGeom prst="rect">
            <a:avLst/>
          </a:prstGeom>
        </p:spPr>
        <p:txBody>
          <a:bodyPr/>
          <a:lstStyle/>
          <a:p>
            <a:fld id="{B287B5B6-52AA-43AD-9400-917520CC6C17}" type="datetimeFigureOut">
              <a:rPr lang="en-US" smtClean="0"/>
              <a:t>3/18/2024</a:t>
            </a:fld>
            <a:endParaRPr lang="en-US"/>
          </a:p>
        </p:txBody>
      </p:sp>
      <p:sp>
        <p:nvSpPr>
          <p:cNvPr id="6" name="Footer Placeholder 5">
            <a:extLst>
              <a:ext uri="{FF2B5EF4-FFF2-40B4-BE49-F238E27FC236}">
                <a16:creationId xmlns:a16="http://schemas.microsoft.com/office/drawing/2014/main" id="{94B7F75B-D663-55BC-3A05-11A27F19D4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1E5789-DC14-F8D5-C312-FDF3737E230C}"/>
              </a:ext>
            </a:extLst>
          </p:cNvPr>
          <p:cNvSpPr>
            <a:spLocks noGrp="1"/>
          </p:cNvSpPr>
          <p:nvPr>
            <p:ph type="sldNum" sz="quarter" idx="12"/>
          </p:nvPr>
        </p:nvSpPr>
        <p:spPr>
          <a:xfrm>
            <a:off x="8610600" y="6356350"/>
            <a:ext cx="2743200" cy="365125"/>
          </a:xfrm>
          <a:prstGeom prst="rect">
            <a:avLst/>
          </a:prstGeom>
        </p:spPr>
        <p:txBody>
          <a:bodyPr/>
          <a:lstStyle/>
          <a:p>
            <a:fld id="{240E9152-44A2-4A18-81AC-08F093F555AA}" type="slidenum">
              <a:rPr lang="en-US" smtClean="0"/>
              <a:t>‹#›</a:t>
            </a:fld>
            <a:endParaRPr lang="en-US"/>
          </a:p>
        </p:txBody>
      </p:sp>
    </p:spTree>
    <p:extLst>
      <p:ext uri="{BB962C8B-B14F-4D97-AF65-F5344CB8AC3E}">
        <p14:creationId xmlns:p14="http://schemas.microsoft.com/office/powerpoint/2010/main" val="238775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80508-DE01-D517-FDAF-9688E6DF22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D982B3-DE81-38CC-D115-EAA69D9635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8885D8-DFBB-2E58-A764-FB9FE33B2F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04B3E0-7D72-43DC-FD08-081CCC549F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C92EE-E6C0-4438-1632-99244659E5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2340EC-3554-360E-EED9-C68C939E2156}"/>
              </a:ext>
            </a:extLst>
          </p:cNvPr>
          <p:cNvSpPr>
            <a:spLocks noGrp="1"/>
          </p:cNvSpPr>
          <p:nvPr>
            <p:ph type="dt" sz="half" idx="10"/>
          </p:nvPr>
        </p:nvSpPr>
        <p:spPr>
          <a:xfrm>
            <a:off x="838200" y="6356350"/>
            <a:ext cx="2743200" cy="365125"/>
          </a:xfrm>
          <a:prstGeom prst="rect">
            <a:avLst/>
          </a:prstGeom>
        </p:spPr>
        <p:txBody>
          <a:bodyPr/>
          <a:lstStyle/>
          <a:p>
            <a:fld id="{B287B5B6-52AA-43AD-9400-917520CC6C17}" type="datetimeFigureOut">
              <a:rPr lang="en-US" smtClean="0"/>
              <a:t>3/18/2024</a:t>
            </a:fld>
            <a:endParaRPr lang="en-US"/>
          </a:p>
        </p:txBody>
      </p:sp>
      <p:sp>
        <p:nvSpPr>
          <p:cNvPr id="8" name="Footer Placeholder 7">
            <a:extLst>
              <a:ext uri="{FF2B5EF4-FFF2-40B4-BE49-F238E27FC236}">
                <a16:creationId xmlns:a16="http://schemas.microsoft.com/office/drawing/2014/main" id="{AE604BC0-753E-98FA-2080-B9E2A30F7F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3D88FC2-EC4F-D39B-8F28-10ED493E8B72}"/>
              </a:ext>
            </a:extLst>
          </p:cNvPr>
          <p:cNvSpPr>
            <a:spLocks noGrp="1"/>
          </p:cNvSpPr>
          <p:nvPr>
            <p:ph type="sldNum" sz="quarter" idx="12"/>
          </p:nvPr>
        </p:nvSpPr>
        <p:spPr>
          <a:xfrm>
            <a:off x="8610600" y="6356350"/>
            <a:ext cx="2743200" cy="365125"/>
          </a:xfrm>
          <a:prstGeom prst="rect">
            <a:avLst/>
          </a:prstGeom>
        </p:spPr>
        <p:txBody>
          <a:bodyPr/>
          <a:lstStyle/>
          <a:p>
            <a:fld id="{240E9152-44A2-4A18-81AC-08F093F555AA}" type="slidenum">
              <a:rPr lang="en-US" smtClean="0"/>
              <a:t>‹#›</a:t>
            </a:fld>
            <a:endParaRPr lang="en-US"/>
          </a:p>
        </p:txBody>
      </p:sp>
    </p:spTree>
    <p:extLst>
      <p:ext uri="{BB962C8B-B14F-4D97-AF65-F5344CB8AC3E}">
        <p14:creationId xmlns:p14="http://schemas.microsoft.com/office/powerpoint/2010/main" val="235383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19FF-A0A7-70E1-B213-2662EFEC7A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1F34C4-39A5-4382-CB79-AA27900E6986}"/>
              </a:ext>
            </a:extLst>
          </p:cNvPr>
          <p:cNvSpPr>
            <a:spLocks noGrp="1"/>
          </p:cNvSpPr>
          <p:nvPr>
            <p:ph type="dt" sz="half" idx="10"/>
          </p:nvPr>
        </p:nvSpPr>
        <p:spPr>
          <a:xfrm>
            <a:off x="838200" y="6356350"/>
            <a:ext cx="2743200" cy="365125"/>
          </a:xfrm>
          <a:prstGeom prst="rect">
            <a:avLst/>
          </a:prstGeom>
        </p:spPr>
        <p:txBody>
          <a:bodyPr/>
          <a:lstStyle/>
          <a:p>
            <a:fld id="{B287B5B6-52AA-43AD-9400-917520CC6C17}" type="datetimeFigureOut">
              <a:rPr lang="en-US" smtClean="0"/>
              <a:t>3/18/2024</a:t>
            </a:fld>
            <a:endParaRPr lang="en-US"/>
          </a:p>
        </p:txBody>
      </p:sp>
      <p:sp>
        <p:nvSpPr>
          <p:cNvPr id="4" name="Footer Placeholder 3">
            <a:extLst>
              <a:ext uri="{FF2B5EF4-FFF2-40B4-BE49-F238E27FC236}">
                <a16:creationId xmlns:a16="http://schemas.microsoft.com/office/drawing/2014/main" id="{BBD64E8A-6E66-18D3-7C67-BB7096F2B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759D36B-ABFA-CE64-3AC2-FDFB30571425}"/>
              </a:ext>
            </a:extLst>
          </p:cNvPr>
          <p:cNvSpPr>
            <a:spLocks noGrp="1"/>
          </p:cNvSpPr>
          <p:nvPr>
            <p:ph type="sldNum" sz="quarter" idx="12"/>
          </p:nvPr>
        </p:nvSpPr>
        <p:spPr>
          <a:xfrm>
            <a:off x="8610600" y="6356350"/>
            <a:ext cx="2743200" cy="365125"/>
          </a:xfrm>
          <a:prstGeom prst="rect">
            <a:avLst/>
          </a:prstGeom>
        </p:spPr>
        <p:txBody>
          <a:bodyPr/>
          <a:lstStyle/>
          <a:p>
            <a:fld id="{240E9152-44A2-4A18-81AC-08F093F555AA}" type="slidenum">
              <a:rPr lang="en-US" smtClean="0"/>
              <a:t>‹#›</a:t>
            </a:fld>
            <a:endParaRPr lang="en-US"/>
          </a:p>
        </p:txBody>
      </p:sp>
    </p:spTree>
    <p:extLst>
      <p:ext uri="{BB962C8B-B14F-4D97-AF65-F5344CB8AC3E}">
        <p14:creationId xmlns:p14="http://schemas.microsoft.com/office/powerpoint/2010/main" val="296990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B09BAA-55EA-B8E9-565D-3883AAED5D26}"/>
              </a:ext>
            </a:extLst>
          </p:cNvPr>
          <p:cNvSpPr>
            <a:spLocks noGrp="1"/>
          </p:cNvSpPr>
          <p:nvPr>
            <p:ph type="dt" sz="half" idx="10"/>
          </p:nvPr>
        </p:nvSpPr>
        <p:spPr>
          <a:xfrm>
            <a:off x="838200" y="6356350"/>
            <a:ext cx="2743200" cy="365125"/>
          </a:xfrm>
          <a:prstGeom prst="rect">
            <a:avLst/>
          </a:prstGeom>
        </p:spPr>
        <p:txBody>
          <a:bodyPr/>
          <a:lstStyle/>
          <a:p>
            <a:fld id="{B287B5B6-52AA-43AD-9400-917520CC6C17}" type="datetimeFigureOut">
              <a:rPr lang="en-US" smtClean="0"/>
              <a:t>3/18/2024</a:t>
            </a:fld>
            <a:endParaRPr lang="en-US"/>
          </a:p>
        </p:txBody>
      </p:sp>
      <p:sp>
        <p:nvSpPr>
          <p:cNvPr id="3" name="Footer Placeholder 2">
            <a:extLst>
              <a:ext uri="{FF2B5EF4-FFF2-40B4-BE49-F238E27FC236}">
                <a16:creationId xmlns:a16="http://schemas.microsoft.com/office/drawing/2014/main" id="{AFC58E31-F206-59E7-126E-01B1BAE339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534B05-8012-CA5A-39AF-5CCCA23532F7}"/>
              </a:ext>
            </a:extLst>
          </p:cNvPr>
          <p:cNvSpPr>
            <a:spLocks noGrp="1"/>
          </p:cNvSpPr>
          <p:nvPr>
            <p:ph type="sldNum" sz="quarter" idx="12"/>
          </p:nvPr>
        </p:nvSpPr>
        <p:spPr>
          <a:xfrm>
            <a:off x="8610600" y="6356350"/>
            <a:ext cx="2743200" cy="365125"/>
          </a:xfrm>
          <a:prstGeom prst="rect">
            <a:avLst/>
          </a:prstGeom>
        </p:spPr>
        <p:txBody>
          <a:bodyPr/>
          <a:lstStyle/>
          <a:p>
            <a:fld id="{240E9152-44A2-4A18-81AC-08F093F555AA}" type="slidenum">
              <a:rPr lang="en-US" smtClean="0"/>
              <a:t>‹#›</a:t>
            </a:fld>
            <a:endParaRPr lang="en-US"/>
          </a:p>
        </p:txBody>
      </p:sp>
    </p:spTree>
    <p:extLst>
      <p:ext uri="{BB962C8B-B14F-4D97-AF65-F5344CB8AC3E}">
        <p14:creationId xmlns:p14="http://schemas.microsoft.com/office/powerpoint/2010/main" val="237339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FB72F-623E-E5F0-AD7D-0789055C3F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765698-C163-4D43-61A6-9AF58E2BAD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270F1C-FC39-968B-B780-575FA892B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AE01F5-8F79-9565-68B2-453CAD2AEE85}"/>
              </a:ext>
            </a:extLst>
          </p:cNvPr>
          <p:cNvSpPr>
            <a:spLocks noGrp="1"/>
          </p:cNvSpPr>
          <p:nvPr>
            <p:ph type="dt" sz="half" idx="10"/>
          </p:nvPr>
        </p:nvSpPr>
        <p:spPr>
          <a:xfrm>
            <a:off x="838200" y="6356350"/>
            <a:ext cx="2743200" cy="365125"/>
          </a:xfrm>
          <a:prstGeom prst="rect">
            <a:avLst/>
          </a:prstGeom>
        </p:spPr>
        <p:txBody>
          <a:bodyPr/>
          <a:lstStyle/>
          <a:p>
            <a:fld id="{B287B5B6-52AA-43AD-9400-917520CC6C17}" type="datetimeFigureOut">
              <a:rPr lang="en-US" smtClean="0"/>
              <a:t>3/18/2024</a:t>
            </a:fld>
            <a:endParaRPr lang="en-US"/>
          </a:p>
        </p:txBody>
      </p:sp>
      <p:sp>
        <p:nvSpPr>
          <p:cNvPr id="6" name="Footer Placeholder 5">
            <a:extLst>
              <a:ext uri="{FF2B5EF4-FFF2-40B4-BE49-F238E27FC236}">
                <a16:creationId xmlns:a16="http://schemas.microsoft.com/office/drawing/2014/main" id="{6D82400B-7DD9-E78E-8165-F330A2B2E5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EF1C45F-C749-CF74-9696-DA5BA34562D6}"/>
              </a:ext>
            </a:extLst>
          </p:cNvPr>
          <p:cNvSpPr>
            <a:spLocks noGrp="1"/>
          </p:cNvSpPr>
          <p:nvPr>
            <p:ph type="sldNum" sz="quarter" idx="12"/>
          </p:nvPr>
        </p:nvSpPr>
        <p:spPr>
          <a:xfrm>
            <a:off x="8610600" y="6356350"/>
            <a:ext cx="2743200" cy="365125"/>
          </a:xfrm>
          <a:prstGeom prst="rect">
            <a:avLst/>
          </a:prstGeom>
        </p:spPr>
        <p:txBody>
          <a:bodyPr/>
          <a:lstStyle/>
          <a:p>
            <a:fld id="{240E9152-44A2-4A18-81AC-08F093F555AA}" type="slidenum">
              <a:rPr lang="en-US" smtClean="0"/>
              <a:t>‹#›</a:t>
            </a:fld>
            <a:endParaRPr lang="en-US"/>
          </a:p>
        </p:txBody>
      </p:sp>
    </p:spTree>
    <p:extLst>
      <p:ext uri="{BB962C8B-B14F-4D97-AF65-F5344CB8AC3E}">
        <p14:creationId xmlns:p14="http://schemas.microsoft.com/office/powerpoint/2010/main" val="97015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7C07-4F8F-74FE-41BD-17622FBBEC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1B8F97-30AA-729D-897A-54402B9223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1CCEE5-575A-4135-4161-EF2DB7CCA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158AA0-AEEE-A4E5-9696-F9D99E502B5C}"/>
              </a:ext>
            </a:extLst>
          </p:cNvPr>
          <p:cNvSpPr>
            <a:spLocks noGrp="1"/>
          </p:cNvSpPr>
          <p:nvPr>
            <p:ph type="dt" sz="half" idx="10"/>
          </p:nvPr>
        </p:nvSpPr>
        <p:spPr>
          <a:xfrm>
            <a:off x="838200" y="6356350"/>
            <a:ext cx="2743200" cy="365125"/>
          </a:xfrm>
          <a:prstGeom prst="rect">
            <a:avLst/>
          </a:prstGeom>
        </p:spPr>
        <p:txBody>
          <a:bodyPr/>
          <a:lstStyle/>
          <a:p>
            <a:fld id="{B287B5B6-52AA-43AD-9400-917520CC6C17}" type="datetimeFigureOut">
              <a:rPr lang="en-US" smtClean="0"/>
              <a:t>3/18/2024</a:t>
            </a:fld>
            <a:endParaRPr lang="en-US"/>
          </a:p>
        </p:txBody>
      </p:sp>
      <p:sp>
        <p:nvSpPr>
          <p:cNvPr id="6" name="Footer Placeholder 5">
            <a:extLst>
              <a:ext uri="{FF2B5EF4-FFF2-40B4-BE49-F238E27FC236}">
                <a16:creationId xmlns:a16="http://schemas.microsoft.com/office/drawing/2014/main" id="{950D6593-085D-5D37-B5A7-5C150B8E70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9DB6CD-19CE-D48A-E36A-D4A6294A2194}"/>
              </a:ext>
            </a:extLst>
          </p:cNvPr>
          <p:cNvSpPr>
            <a:spLocks noGrp="1"/>
          </p:cNvSpPr>
          <p:nvPr>
            <p:ph type="sldNum" sz="quarter" idx="12"/>
          </p:nvPr>
        </p:nvSpPr>
        <p:spPr>
          <a:xfrm>
            <a:off x="8610600" y="6356350"/>
            <a:ext cx="2743200" cy="365125"/>
          </a:xfrm>
          <a:prstGeom prst="rect">
            <a:avLst/>
          </a:prstGeom>
        </p:spPr>
        <p:txBody>
          <a:bodyPr/>
          <a:lstStyle/>
          <a:p>
            <a:fld id="{240E9152-44A2-4A18-81AC-08F093F555AA}" type="slidenum">
              <a:rPr lang="en-US" smtClean="0"/>
              <a:t>‹#›</a:t>
            </a:fld>
            <a:endParaRPr lang="en-US"/>
          </a:p>
        </p:txBody>
      </p:sp>
    </p:spTree>
    <p:extLst>
      <p:ext uri="{BB962C8B-B14F-4D97-AF65-F5344CB8AC3E}">
        <p14:creationId xmlns:p14="http://schemas.microsoft.com/office/powerpoint/2010/main" val="325792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D302EA-E6C9-BE67-9E30-6404D5C7EDD3}"/>
              </a:ext>
            </a:extLst>
          </p:cNvPr>
          <p:cNvPicPr>
            <a:picLocks noChangeAspect="1"/>
          </p:cNvPicPr>
          <p:nvPr userDrawn="1"/>
        </p:nvPicPr>
        <p:blipFill rotWithShape="1">
          <a:blip r:embed="rId13"/>
          <a:srcRect t="58747" b="21925"/>
          <a:stretch/>
        </p:blipFill>
        <p:spPr>
          <a:xfrm>
            <a:off x="0" y="-9461"/>
            <a:ext cx="12191999" cy="1325563"/>
          </a:xfrm>
          <a:prstGeom prst="rect">
            <a:avLst/>
          </a:prstGeom>
        </p:spPr>
      </p:pic>
      <p:sp>
        <p:nvSpPr>
          <p:cNvPr id="2" name="Title Placeholder 1">
            <a:extLst>
              <a:ext uri="{FF2B5EF4-FFF2-40B4-BE49-F238E27FC236}">
                <a16:creationId xmlns:a16="http://schemas.microsoft.com/office/drawing/2014/main" id="{8854FF29-57E2-B28E-9580-4C52DD04CD65}"/>
              </a:ext>
            </a:extLst>
          </p:cNvPr>
          <p:cNvSpPr>
            <a:spLocks noGrp="1"/>
          </p:cNvSpPr>
          <p:nvPr>
            <p:ph type="title"/>
          </p:nvPr>
        </p:nvSpPr>
        <p:spPr>
          <a:xfrm>
            <a:off x="838200" y="113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29DA66-03E7-41DC-EB37-D69EA01CA5BE}"/>
              </a:ext>
            </a:extLst>
          </p:cNvPr>
          <p:cNvSpPr>
            <a:spLocks noGrp="1"/>
          </p:cNvSpPr>
          <p:nvPr>
            <p:ph type="body" idx="1"/>
          </p:nvPr>
        </p:nvSpPr>
        <p:spPr>
          <a:xfrm>
            <a:off x="838200" y="1429305"/>
            <a:ext cx="10515600" cy="53088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0458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705E7-2437-2200-377A-38DA6390BDE8}"/>
              </a:ext>
            </a:extLst>
          </p:cNvPr>
          <p:cNvSpPr>
            <a:spLocks noGrp="1"/>
          </p:cNvSpPr>
          <p:nvPr>
            <p:ph type="ctrTitle"/>
          </p:nvPr>
        </p:nvSpPr>
        <p:spPr>
          <a:xfrm>
            <a:off x="1524000" y="1122362"/>
            <a:ext cx="9144000" cy="2962939"/>
          </a:xfrm>
        </p:spPr>
        <p:txBody>
          <a:bodyPr>
            <a:noAutofit/>
          </a:bodyPr>
          <a:lstStyle/>
          <a:p>
            <a:pPr algn="l"/>
            <a:r>
              <a:rPr lang="en-US" sz="8000" b="1" dirty="0"/>
              <a:t>For the Long Haul:</a:t>
            </a:r>
            <a:br>
              <a:rPr lang="en-US" sz="7200" b="1" dirty="0"/>
            </a:br>
            <a:r>
              <a:rPr lang="en-US" sz="6600" b="1" dirty="0"/>
              <a:t>Supporting and Sustaining Leaders of Color</a:t>
            </a:r>
          </a:p>
        </p:txBody>
      </p:sp>
      <p:sp>
        <p:nvSpPr>
          <p:cNvPr id="3" name="Subtitle 2">
            <a:extLst>
              <a:ext uri="{FF2B5EF4-FFF2-40B4-BE49-F238E27FC236}">
                <a16:creationId xmlns:a16="http://schemas.microsoft.com/office/drawing/2014/main" id="{49C1AE60-20AF-96CE-AA33-EC65818D692B}"/>
              </a:ext>
            </a:extLst>
          </p:cNvPr>
          <p:cNvSpPr>
            <a:spLocks noGrp="1"/>
          </p:cNvSpPr>
          <p:nvPr>
            <p:ph type="subTitle" idx="1"/>
          </p:nvPr>
        </p:nvSpPr>
        <p:spPr>
          <a:xfrm>
            <a:off x="1524000" y="4085302"/>
            <a:ext cx="9144000" cy="1172497"/>
          </a:xfrm>
        </p:spPr>
        <p:txBody>
          <a:bodyPr anchor="ctr"/>
          <a:lstStyle/>
          <a:p>
            <a:r>
              <a:rPr lang="en-US" b="1" dirty="0"/>
              <a:t>Webinar – April 4, 2024</a:t>
            </a:r>
          </a:p>
        </p:txBody>
      </p:sp>
    </p:spTree>
    <p:extLst>
      <p:ext uri="{BB962C8B-B14F-4D97-AF65-F5344CB8AC3E}">
        <p14:creationId xmlns:p14="http://schemas.microsoft.com/office/powerpoint/2010/main" val="1835489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3D6E-D30F-801F-AF9E-6CE3DA6DA8D2}"/>
              </a:ext>
            </a:extLst>
          </p:cNvPr>
          <p:cNvSpPr>
            <a:spLocks noGrp="1"/>
          </p:cNvSpPr>
          <p:nvPr>
            <p:ph type="title"/>
          </p:nvPr>
        </p:nvSpPr>
        <p:spPr/>
        <p:txBody>
          <a:bodyPr/>
          <a:lstStyle/>
          <a:p>
            <a:r>
              <a:rPr lang="en-US" dirty="0"/>
              <a:t>Role / Position</a:t>
            </a:r>
          </a:p>
        </p:txBody>
      </p:sp>
      <p:pic>
        <p:nvPicPr>
          <p:cNvPr id="5" name="Content Placeholder 4" descr="A screen shot of a video game&#10;&#10;Description automatically generated">
            <a:extLst>
              <a:ext uri="{FF2B5EF4-FFF2-40B4-BE49-F238E27FC236}">
                <a16:creationId xmlns:a16="http://schemas.microsoft.com/office/drawing/2014/main" id="{21DBF4E9-F98B-C326-0220-DB061DDC938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596" r="35965"/>
          <a:stretch/>
        </p:blipFill>
        <p:spPr>
          <a:xfrm>
            <a:off x="503220" y="2266543"/>
            <a:ext cx="11199155" cy="3242320"/>
          </a:xfrm>
        </p:spPr>
      </p:pic>
    </p:spTree>
    <p:extLst>
      <p:ext uri="{BB962C8B-B14F-4D97-AF65-F5344CB8AC3E}">
        <p14:creationId xmlns:p14="http://schemas.microsoft.com/office/powerpoint/2010/main" val="254335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E98F-6208-F94D-221A-39AF2DDEC6BB}"/>
              </a:ext>
            </a:extLst>
          </p:cNvPr>
          <p:cNvSpPr>
            <a:spLocks noGrp="1"/>
          </p:cNvSpPr>
          <p:nvPr>
            <p:ph type="title"/>
          </p:nvPr>
        </p:nvSpPr>
        <p:spPr/>
        <p:txBody>
          <a:bodyPr/>
          <a:lstStyle/>
          <a:p>
            <a:r>
              <a:rPr lang="en-US" dirty="0"/>
              <a:t>Disability (y/n) and Types of Disability</a:t>
            </a:r>
          </a:p>
        </p:txBody>
      </p:sp>
      <p:pic>
        <p:nvPicPr>
          <p:cNvPr id="5" name="Picture 4">
            <a:extLst>
              <a:ext uri="{FF2B5EF4-FFF2-40B4-BE49-F238E27FC236}">
                <a16:creationId xmlns:a16="http://schemas.microsoft.com/office/drawing/2014/main" id="{FAE8684C-6DEF-706D-284D-081EE21368B9}"/>
              </a:ext>
            </a:extLst>
          </p:cNvPr>
          <p:cNvPicPr>
            <a:picLocks noChangeAspect="1"/>
          </p:cNvPicPr>
          <p:nvPr/>
        </p:nvPicPr>
        <p:blipFill rotWithShape="1">
          <a:blip r:embed="rId2"/>
          <a:srcRect l="27298" t="8169"/>
          <a:stretch/>
        </p:blipFill>
        <p:spPr>
          <a:xfrm>
            <a:off x="838200" y="1991032"/>
            <a:ext cx="4965777" cy="4855260"/>
          </a:xfrm>
          <a:prstGeom prst="rect">
            <a:avLst/>
          </a:prstGeom>
        </p:spPr>
      </p:pic>
      <p:pic>
        <p:nvPicPr>
          <p:cNvPr id="6" name="Picture 5">
            <a:extLst>
              <a:ext uri="{FF2B5EF4-FFF2-40B4-BE49-F238E27FC236}">
                <a16:creationId xmlns:a16="http://schemas.microsoft.com/office/drawing/2014/main" id="{0B709E26-918A-FC30-03E6-6A90845101CC}"/>
              </a:ext>
            </a:extLst>
          </p:cNvPr>
          <p:cNvPicPr>
            <a:picLocks noChangeAspect="1"/>
          </p:cNvPicPr>
          <p:nvPr/>
        </p:nvPicPr>
        <p:blipFill rotWithShape="1">
          <a:blip r:embed="rId2"/>
          <a:srcRect r="65396" b="91366"/>
          <a:stretch/>
        </p:blipFill>
        <p:spPr>
          <a:xfrm>
            <a:off x="718894" y="1690622"/>
            <a:ext cx="2363519" cy="456487"/>
          </a:xfrm>
          <a:prstGeom prst="rect">
            <a:avLst/>
          </a:prstGeom>
        </p:spPr>
      </p:pic>
      <p:grpSp>
        <p:nvGrpSpPr>
          <p:cNvPr id="10" name="Group 9">
            <a:extLst>
              <a:ext uri="{FF2B5EF4-FFF2-40B4-BE49-F238E27FC236}">
                <a16:creationId xmlns:a16="http://schemas.microsoft.com/office/drawing/2014/main" id="{E313BCE4-04C6-CB2E-6D41-5D2420A27C32}"/>
              </a:ext>
            </a:extLst>
          </p:cNvPr>
          <p:cNvGrpSpPr/>
          <p:nvPr/>
        </p:nvGrpSpPr>
        <p:grpSpPr>
          <a:xfrm>
            <a:off x="6041923" y="1896185"/>
            <a:ext cx="5820697" cy="4570537"/>
            <a:chOff x="6041923" y="1645469"/>
            <a:chExt cx="5820697" cy="4570537"/>
          </a:xfrm>
        </p:grpSpPr>
        <p:pic>
          <p:nvPicPr>
            <p:cNvPr id="8" name="Picture 7">
              <a:extLst>
                <a:ext uri="{FF2B5EF4-FFF2-40B4-BE49-F238E27FC236}">
                  <a16:creationId xmlns:a16="http://schemas.microsoft.com/office/drawing/2014/main" id="{FA302485-963B-827F-BAE8-2C4C20A78075}"/>
                </a:ext>
              </a:extLst>
            </p:cNvPr>
            <p:cNvPicPr>
              <a:picLocks noChangeAspect="1"/>
            </p:cNvPicPr>
            <p:nvPr/>
          </p:nvPicPr>
          <p:blipFill rotWithShape="1">
            <a:blip r:embed="rId3"/>
            <a:srcRect b="37250"/>
            <a:stretch/>
          </p:blipFill>
          <p:spPr>
            <a:xfrm>
              <a:off x="6041923" y="1645469"/>
              <a:ext cx="5820697" cy="4283383"/>
            </a:xfrm>
            <a:prstGeom prst="rect">
              <a:avLst/>
            </a:prstGeom>
          </p:spPr>
        </p:pic>
        <p:pic>
          <p:nvPicPr>
            <p:cNvPr id="9" name="Picture 8">
              <a:extLst>
                <a:ext uri="{FF2B5EF4-FFF2-40B4-BE49-F238E27FC236}">
                  <a16:creationId xmlns:a16="http://schemas.microsoft.com/office/drawing/2014/main" id="{C17BC09A-FA90-E79A-876B-1F38E2742990}"/>
                </a:ext>
              </a:extLst>
            </p:cNvPr>
            <p:cNvPicPr>
              <a:picLocks noChangeAspect="1"/>
            </p:cNvPicPr>
            <p:nvPr/>
          </p:nvPicPr>
          <p:blipFill rotWithShape="1">
            <a:blip r:embed="rId3"/>
            <a:srcRect t="90392"/>
            <a:stretch/>
          </p:blipFill>
          <p:spPr>
            <a:xfrm>
              <a:off x="6041923" y="5560142"/>
              <a:ext cx="5820697" cy="655864"/>
            </a:xfrm>
            <a:prstGeom prst="rect">
              <a:avLst/>
            </a:prstGeom>
          </p:spPr>
        </p:pic>
      </p:grpSp>
      <p:sp>
        <p:nvSpPr>
          <p:cNvPr id="11" name="Rectangle: Rounded Corners 10">
            <a:extLst>
              <a:ext uri="{FF2B5EF4-FFF2-40B4-BE49-F238E27FC236}">
                <a16:creationId xmlns:a16="http://schemas.microsoft.com/office/drawing/2014/main" id="{CD8D4D30-4ABB-3A34-5BB3-FA023698A44A}"/>
              </a:ext>
            </a:extLst>
          </p:cNvPr>
          <p:cNvSpPr/>
          <p:nvPr/>
        </p:nvSpPr>
        <p:spPr>
          <a:xfrm>
            <a:off x="5803977" y="1690622"/>
            <a:ext cx="6201210" cy="4935421"/>
          </a:xfrm>
          <a:prstGeom prst="roundRect">
            <a:avLst/>
          </a:prstGeom>
          <a:noFill/>
          <a:ln w="38100">
            <a:solidFill>
              <a:srgbClr val="29667D"/>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936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334A-98CD-6015-5349-4F4BE22B3F08}"/>
              </a:ext>
            </a:extLst>
          </p:cNvPr>
          <p:cNvSpPr>
            <a:spLocks noGrp="1"/>
          </p:cNvSpPr>
          <p:nvPr>
            <p:ph type="title"/>
          </p:nvPr>
        </p:nvSpPr>
        <p:spPr/>
        <p:txBody>
          <a:bodyPr/>
          <a:lstStyle/>
          <a:p>
            <a:r>
              <a:rPr lang="en-US" dirty="0"/>
              <a:t>Generation and Position</a:t>
            </a:r>
          </a:p>
        </p:txBody>
      </p:sp>
      <p:pic>
        <p:nvPicPr>
          <p:cNvPr id="5" name="Picture 4">
            <a:extLst>
              <a:ext uri="{FF2B5EF4-FFF2-40B4-BE49-F238E27FC236}">
                <a16:creationId xmlns:a16="http://schemas.microsoft.com/office/drawing/2014/main" id="{A9112790-269B-AC49-FB21-0FD2D383BF13}"/>
              </a:ext>
            </a:extLst>
          </p:cNvPr>
          <p:cNvPicPr>
            <a:picLocks noChangeAspect="1"/>
          </p:cNvPicPr>
          <p:nvPr/>
        </p:nvPicPr>
        <p:blipFill>
          <a:blip r:embed="rId2"/>
          <a:stretch>
            <a:fillRect/>
          </a:stretch>
        </p:blipFill>
        <p:spPr>
          <a:xfrm>
            <a:off x="601453" y="1490996"/>
            <a:ext cx="6158219" cy="2726681"/>
          </a:xfrm>
          <a:prstGeom prst="rect">
            <a:avLst/>
          </a:prstGeom>
        </p:spPr>
      </p:pic>
      <p:pic>
        <p:nvPicPr>
          <p:cNvPr id="7" name="Picture 6">
            <a:extLst>
              <a:ext uri="{FF2B5EF4-FFF2-40B4-BE49-F238E27FC236}">
                <a16:creationId xmlns:a16="http://schemas.microsoft.com/office/drawing/2014/main" id="{3B635C94-9F20-C145-EB51-23B8E9FF73DF}"/>
              </a:ext>
            </a:extLst>
          </p:cNvPr>
          <p:cNvPicPr>
            <a:picLocks noChangeAspect="1"/>
          </p:cNvPicPr>
          <p:nvPr/>
        </p:nvPicPr>
        <p:blipFill rotWithShape="1">
          <a:blip r:embed="rId3"/>
          <a:srcRect r="34830"/>
          <a:stretch/>
        </p:blipFill>
        <p:spPr>
          <a:xfrm>
            <a:off x="3095837" y="4262281"/>
            <a:ext cx="8594721" cy="2466998"/>
          </a:xfrm>
          <a:prstGeom prst="rect">
            <a:avLst/>
          </a:prstGeom>
        </p:spPr>
      </p:pic>
      <p:sp>
        <p:nvSpPr>
          <p:cNvPr id="8" name="Rectangle: Rounded Corners 7">
            <a:extLst>
              <a:ext uri="{FF2B5EF4-FFF2-40B4-BE49-F238E27FC236}">
                <a16:creationId xmlns:a16="http://schemas.microsoft.com/office/drawing/2014/main" id="{52A1C3F7-B702-E1FC-0F8A-19A62C51E7D7}"/>
              </a:ext>
            </a:extLst>
          </p:cNvPr>
          <p:cNvSpPr/>
          <p:nvPr/>
        </p:nvSpPr>
        <p:spPr>
          <a:xfrm>
            <a:off x="2905432" y="4218037"/>
            <a:ext cx="9099755" cy="2466998"/>
          </a:xfrm>
          <a:prstGeom prst="roundRect">
            <a:avLst/>
          </a:prstGeom>
          <a:noFill/>
          <a:ln w="38100">
            <a:solidFill>
              <a:srgbClr val="29667D"/>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249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65D68-17CD-372F-9442-121918933ED3}"/>
              </a:ext>
            </a:extLst>
          </p:cNvPr>
          <p:cNvSpPr>
            <a:spLocks noGrp="1"/>
          </p:cNvSpPr>
          <p:nvPr>
            <p:ph type="title"/>
          </p:nvPr>
        </p:nvSpPr>
        <p:spPr>
          <a:xfrm>
            <a:off x="838200" y="1138"/>
            <a:ext cx="10515600" cy="1325563"/>
          </a:xfrm>
        </p:spPr>
        <p:txBody>
          <a:bodyPr anchor="ctr">
            <a:normAutofit/>
          </a:bodyPr>
          <a:lstStyle/>
          <a:p>
            <a:r>
              <a:rPr lang="en-US" dirty="0"/>
              <a:t>Impact of Race on Advancement</a:t>
            </a:r>
          </a:p>
        </p:txBody>
      </p:sp>
      <p:sp>
        <p:nvSpPr>
          <p:cNvPr id="10" name="Content Placeholder 2">
            <a:extLst>
              <a:ext uri="{FF2B5EF4-FFF2-40B4-BE49-F238E27FC236}">
                <a16:creationId xmlns:a16="http://schemas.microsoft.com/office/drawing/2014/main" id="{079E56C4-2D97-6634-093B-B78903C94A4A}"/>
              </a:ext>
            </a:extLst>
          </p:cNvPr>
          <p:cNvSpPr>
            <a:spLocks noGrp="1"/>
          </p:cNvSpPr>
          <p:nvPr>
            <p:ph sz="half" idx="1"/>
          </p:nvPr>
        </p:nvSpPr>
        <p:spPr>
          <a:xfrm>
            <a:off x="838200" y="1825625"/>
            <a:ext cx="4414736" cy="4351338"/>
          </a:xfrm>
        </p:spPr>
        <p:txBody>
          <a:bodyPr anchor="ctr">
            <a:normAutofit/>
          </a:bodyPr>
          <a:lstStyle/>
          <a:p>
            <a:r>
              <a:rPr lang="en-US" sz="2400" dirty="0"/>
              <a:t>In 2016, a third of BIPOC respondents reported their race had a negative impact on their career advancement. That increased to half in 2019 and stayed at that level in 2022.</a:t>
            </a:r>
            <a:br>
              <a:rPr lang="en-US" sz="2400" dirty="0"/>
            </a:br>
            <a:r>
              <a:rPr lang="en-US" sz="2400" dirty="0"/>
              <a:t> </a:t>
            </a:r>
          </a:p>
          <a:p>
            <a:r>
              <a:rPr lang="en-US" sz="2400" dirty="0"/>
              <a:t>For white respondents, half reported that their race had a positive impact on their career advancement in 2016; then two-thirds in 2019 and 2022.</a:t>
            </a:r>
          </a:p>
        </p:txBody>
      </p:sp>
      <p:pic>
        <p:nvPicPr>
          <p:cNvPr id="4" name="Picture 3" descr="A graph with numbers and percentages&#10;&#10;Description automatically generated">
            <a:extLst>
              <a:ext uri="{FF2B5EF4-FFF2-40B4-BE49-F238E27FC236}">
                <a16:creationId xmlns:a16="http://schemas.microsoft.com/office/drawing/2014/main" id="{CA76D739-A3C9-EF41-A900-E4E06A29752D}"/>
              </a:ext>
            </a:extLst>
          </p:cNvPr>
          <p:cNvPicPr>
            <a:picLocks noChangeAspect="1"/>
          </p:cNvPicPr>
          <p:nvPr/>
        </p:nvPicPr>
        <p:blipFill rotWithShape="1">
          <a:blip r:embed="rId2">
            <a:extLst>
              <a:ext uri="{28A0092B-C50C-407E-A947-70E740481C1C}">
                <a14:useLocalDpi xmlns:a14="http://schemas.microsoft.com/office/drawing/2010/main" val="0"/>
              </a:ext>
            </a:extLst>
          </a:blip>
          <a:srcRect t="7184"/>
          <a:stretch/>
        </p:blipFill>
        <p:spPr>
          <a:xfrm>
            <a:off x="5496128" y="1367672"/>
            <a:ext cx="6449444" cy="5408088"/>
          </a:xfrm>
          <a:prstGeom prst="rect">
            <a:avLst/>
          </a:prstGeom>
        </p:spPr>
      </p:pic>
    </p:spTree>
    <p:extLst>
      <p:ext uri="{BB962C8B-B14F-4D97-AF65-F5344CB8AC3E}">
        <p14:creationId xmlns:p14="http://schemas.microsoft.com/office/powerpoint/2010/main" val="67549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C42E-1268-56F9-E548-8EE5C20813A4}"/>
              </a:ext>
            </a:extLst>
          </p:cNvPr>
          <p:cNvSpPr>
            <a:spLocks noGrp="1"/>
          </p:cNvSpPr>
          <p:nvPr>
            <p:ph type="title"/>
          </p:nvPr>
        </p:nvSpPr>
        <p:spPr/>
        <p:txBody>
          <a:bodyPr/>
          <a:lstStyle/>
          <a:p>
            <a:r>
              <a:rPr lang="en-US" dirty="0"/>
              <a:t>Workplace Experience </a:t>
            </a:r>
          </a:p>
        </p:txBody>
      </p:sp>
      <p:sp>
        <p:nvSpPr>
          <p:cNvPr id="3" name="Content Placeholder 2">
            <a:extLst>
              <a:ext uri="{FF2B5EF4-FFF2-40B4-BE49-F238E27FC236}">
                <a16:creationId xmlns:a16="http://schemas.microsoft.com/office/drawing/2014/main" id="{82509E53-3A90-DEB7-650A-8450DB95BC73}"/>
              </a:ext>
            </a:extLst>
          </p:cNvPr>
          <p:cNvSpPr>
            <a:spLocks noGrp="1"/>
          </p:cNvSpPr>
          <p:nvPr>
            <p:ph idx="1"/>
          </p:nvPr>
        </p:nvSpPr>
        <p:spPr>
          <a:xfrm>
            <a:off x="283335" y="1441833"/>
            <a:ext cx="5812665" cy="806417"/>
          </a:xfrm>
        </p:spPr>
        <p:txBody>
          <a:bodyPr>
            <a:normAutofit fontScale="85000" lnSpcReduction="10000"/>
          </a:bodyPr>
          <a:lstStyle/>
          <a:p>
            <a:r>
              <a:rPr lang="en-US" dirty="0"/>
              <a:t>Respondents are happier in organizations with more diverse leadership</a:t>
            </a:r>
          </a:p>
        </p:txBody>
      </p:sp>
      <p:pic>
        <p:nvPicPr>
          <p:cNvPr id="6" name="Picture 5" descr="A screenshot of a video game&#10;&#10;Description automatically generated">
            <a:extLst>
              <a:ext uri="{FF2B5EF4-FFF2-40B4-BE49-F238E27FC236}">
                <a16:creationId xmlns:a16="http://schemas.microsoft.com/office/drawing/2014/main" id="{1165C72C-3632-96C8-662A-D947BDB53955}"/>
              </a:ext>
            </a:extLst>
          </p:cNvPr>
          <p:cNvPicPr>
            <a:picLocks noChangeAspect="1"/>
          </p:cNvPicPr>
          <p:nvPr/>
        </p:nvPicPr>
        <p:blipFill rotWithShape="1">
          <a:blip r:embed="rId2">
            <a:extLst>
              <a:ext uri="{28A0092B-C50C-407E-A947-70E740481C1C}">
                <a14:useLocalDpi xmlns:a14="http://schemas.microsoft.com/office/drawing/2010/main" val="0"/>
              </a:ext>
            </a:extLst>
          </a:blip>
          <a:srcRect t="7473"/>
          <a:stretch/>
        </p:blipFill>
        <p:spPr>
          <a:xfrm>
            <a:off x="417202" y="2287437"/>
            <a:ext cx="11393807" cy="4538763"/>
          </a:xfrm>
          <a:prstGeom prst="rect">
            <a:avLst/>
          </a:prstGeom>
        </p:spPr>
      </p:pic>
      <p:sp>
        <p:nvSpPr>
          <p:cNvPr id="4" name="Content Placeholder 2">
            <a:extLst>
              <a:ext uri="{FF2B5EF4-FFF2-40B4-BE49-F238E27FC236}">
                <a16:creationId xmlns:a16="http://schemas.microsoft.com/office/drawing/2014/main" id="{6CA8651D-47F0-2968-B191-C1023E906E5B}"/>
              </a:ext>
            </a:extLst>
          </p:cNvPr>
          <p:cNvSpPr txBox="1">
            <a:spLocks/>
          </p:cNvSpPr>
          <p:nvPr/>
        </p:nvSpPr>
        <p:spPr>
          <a:xfrm>
            <a:off x="6096000" y="1401048"/>
            <a:ext cx="5945746" cy="80641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Racial gaps are narrower for respondents working in more diverse orgs.</a:t>
            </a:r>
          </a:p>
        </p:txBody>
      </p:sp>
    </p:spTree>
    <p:extLst>
      <p:ext uri="{BB962C8B-B14F-4D97-AF65-F5344CB8AC3E}">
        <p14:creationId xmlns:p14="http://schemas.microsoft.com/office/powerpoint/2010/main" val="3378755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A654F-1254-83BD-42F1-139487B04015}"/>
              </a:ext>
            </a:extLst>
          </p:cNvPr>
          <p:cNvSpPr>
            <a:spLocks noGrp="1"/>
          </p:cNvSpPr>
          <p:nvPr>
            <p:ph type="title"/>
          </p:nvPr>
        </p:nvSpPr>
        <p:spPr/>
        <p:txBody>
          <a:bodyPr/>
          <a:lstStyle/>
          <a:p>
            <a:r>
              <a:rPr lang="en-US" dirty="0"/>
              <a:t>The Push and Pull</a:t>
            </a:r>
            <a:br>
              <a:rPr lang="en-US" dirty="0"/>
            </a:br>
            <a:r>
              <a:rPr lang="en-US" dirty="0"/>
              <a:t>Key Findings</a:t>
            </a:r>
          </a:p>
        </p:txBody>
      </p:sp>
      <p:sp>
        <p:nvSpPr>
          <p:cNvPr id="5" name="Text Placeholder 4">
            <a:extLst>
              <a:ext uri="{FF2B5EF4-FFF2-40B4-BE49-F238E27FC236}">
                <a16:creationId xmlns:a16="http://schemas.microsoft.com/office/drawing/2014/main" id="{3848CCF3-3AD8-E052-B5E4-29FB9ED03C62}"/>
              </a:ext>
            </a:extLst>
          </p:cNvPr>
          <p:cNvSpPr>
            <a:spLocks noGrp="1"/>
          </p:cNvSpPr>
          <p:nvPr>
            <p:ph type="body" idx="1"/>
          </p:nvPr>
        </p:nvSpPr>
        <p:spPr>
          <a:xfrm>
            <a:off x="831850" y="3435371"/>
            <a:ext cx="11360150" cy="3422629"/>
          </a:xfrm>
          <a:solidFill>
            <a:schemeClr val="bg1"/>
          </a:solidFill>
        </p:spPr>
        <p:txBody>
          <a:bodyPr anchor="ctr">
            <a:noAutofit/>
          </a:bodyPr>
          <a:lstStyle/>
          <a:p>
            <a:pPr marL="457200" indent="-457200">
              <a:buFont typeface="Arial" panose="020B0604020202020204" pitchFamily="34" charset="0"/>
              <a:buChar char="•"/>
            </a:pPr>
            <a:r>
              <a:rPr lang="en-US" sz="2800" dirty="0">
                <a:solidFill>
                  <a:schemeClr val="tx1"/>
                </a:solidFill>
              </a:rPr>
              <a:t>Notable decline in the aspiration to lead.</a:t>
            </a:r>
          </a:p>
          <a:p>
            <a:pPr marL="457200" indent="-457200">
              <a:buFont typeface="Arial" panose="020B0604020202020204" pitchFamily="34" charset="0"/>
              <a:buChar char="•"/>
            </a:pPr>
            <a:r>
              <a:rPr lang="en-US" sz="2800" dirty="0">
                <a:solidFill>
                  <a:schemeClr val="tx1"/>
                </a:solidFill>
              </a:rPr>
              <a:t>BIPOC respondents interested in leading appear “pushed” towards leadership to correct negative experiences.</a:t>
            </a:r>
          </a:p>
          <a:p>
            <a:pPr marL="457200" indent="-457200">
              <a:buFont typeface="Arial" panose="020B0604020202020204" pitchFamily="34" charset="0"/>
              <a:buChar char="•"/>
            </a:pPr>
            <a:r>
              <a:rPr lang="en-US" sz="2800" dirty="0">
                <a:solidFill>
                  <a:schemeClr val="tx1"/>
                </a:solidFill>
              </a:rPr>
              <a:t>BIPOC EDs/CEOs continue to report less support from boards and staff, and cite burnout as their top reason for leaving leadership positions.</a:t>
            </a:r>
          </a:p>
        </p:txBody>
      </p:sp>
    </p:spTree>
    <p:extLst>
      <p:ext uri="{BB962C8B-B14F-4D97-AF65-F5344CB8AC3E}">
        <p14:creationId xmlns:p14="http://schemas.microsoft.com/office/powerpoint/2010/main" val="3377387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3A8C-31FA-F608-7D77-998705854FB7}"/>
              </a:ext>
            </a:extLst>
          </p:cNvPr>
          <p:cNvSpPr>
            <a:spLocks noGrp="1"/>
          </p:cNvSpPr>
          <p:nvPr>
            <p:ph type="title"/>
          </p:nvPr>
        </p:nvSpPr>
        <p:spPr/>
        <p:txBody>
          <a:bodyPr/>
          <a:lstStyle/>
          <a:p>
            <a:r>
              <a:rPr lang="en-US" dirty="0"/>
              <a:t>Declining Aspiration to Lead</a:t>
            </a:r>
          </a:p>
        </p:txBody>
      </p:sp>
      <p:pic>
        <p:nvPicPr>
          <p:cNvPr id="4" name="Picture 3" descr="A graph of a number of blue and yellow bars&#10;&#10;Description automatically generated with medium confidence">
            <a:extLst>
              <a:ext uri="{FF2B5EF4-FFF2-40B4-BE49-F238E27FC236}">
                <a16:creationId xmlns:a16="http://schemas.microsoft.com/office/drawing/2014/main" id="{E7B5BFAD-AE9C-6B7D-3C46-ED43BF3EA606}"/>
              </a:ext>
            </a:extLst>
          </p:cNvPr>
          <p:cNvPicPr>
            <a:picLocks noChangeAspect="1"/>
          </p:cNvPicPr>
          <p:nvPr/>
        </p:nvPicPr>
        <p:blipFill rotWithShape="1">
          <a:blip r:embed="rId3">
            <a:extLst>
              <a:ext uri="{28A0092B-C50C-407E-A947-70E740481C1C}">
                <a14:useLocalDpi xmlns:a14="http://schemas.microsoft.com/office/drawing/2010/main" val="0"/>
              </a:ext>
            </a:extLst>
          </a:blip>
          <a:srcRect t="11592"/>
          <a:stretch/>
        </p:blipFill>
        <p:spPr>
          <a:xfrm>
            <a:off x="638176" y="1416601"/>
            <a:ext cx="10944224" cy="5060400"/>
          </a:xfrm>
          <a:prstGeom prst="rect">
            <a:avLst/>
          </a:prstGeom>
        </p:spPr>
      </p:pic>
    </p:spTree>
    <p:extLst>
      <p:ext uri="{BB962C8B-B14F-4D97-AF65-F5344CB8AC3E}">
        <p14:creationId xmlns:p14="http://schemas.microsoft.com/office/powerpoint/2010/main" val="2768341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D553-A62E-298B-2B4C-B07CF65B86E6}"/>
              </a:ext>
            </a:extLst>
          </p:cNvPr>
          <p:cNvSpPr>
            <a:spLocks noGrp="1"/>
          </p:cNvSpPr>
          <p:nvPr>
            <p:ph type="title"/>
          </p:nvPr>
        </p:nvSpPr>
        <p:spPr/>
        <p:txBody>
          <a:bodyPr/>
          <a:lstStyle/>
          <a:p>
            <a:r>
              <a:rPr lang="en-US" dirty="0"/>
              <a:t>Growing Opposition to Leadership</a:t>
            </a:r>
          </a:p>
        </p:txBody>
      </p:sp>
      <p:pic>
        <p:nvPicPr>
          <p:cNvPr id="5" name="Content Placeholder 4" descr="A graph of a graph with numbers and a moon&#10;&#10;Description automatically generated with medium confidence">
            <a:extLst>
              <a:ext uri="{FF2B5EF4-FFF2-40B4-BE49-F238E27FC236}">
                <a16:creationId xmlns:a16="http://schemas.microsoft.com/office/drawing/2014/main" id="{90D60B19-4CC8-48A9-5075-AD828AE5224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445"/>
          <a:stretch/>
        </p:blipFill>
        <p:spPr>
          <a:xfrm>
            <a:off x="607748" y="1615259"/>
            <a:ext cx="11012752" cy="4518841"/>
          </a:xfrm>
        </p:spPr>
      </p:pic>
    </p:spTree>
    <p:extLst>
      <p:ext uri="{BB962C8B-B14F-4D97-AF65-F5344CB8AC3E}">
        <p14:creationId xmlns:p14="http://schemas.microsoft.com/office/powerpoint/2010/main" val="2028906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D2F0-DCD7-C736-1FC1-5AB41E3ADC30}"/>
              </a:ext>
            </a:extLst>
          </p:cNvPr>
          <p:cNvSpPr>
            <a:spLocks noGrp="1"/>
          </p:cNvSpPr>
          <p:nvPr>
            <p:ph type="title"/>
          </p:nvPr>
        </p:nvSpPr>
        <p:spPr/>
        <p:txBody>
          <a:bodyPr/>
          <a:lstStyle/>
          <a:p>
            <a:r>
              <a:rPr lang="en-US" dirty="0"/>
              <a:t>Reasons People Do NOT Aspire</a:t>
            </a:r>
          </a:p>
        </p:txBody>
      </p:sp>
      <p:grpSp>
        <p:nvGrpSpPr>
          <p:cNvPr id="9" name="Group 8">
            <a:extLst>
              <a:ext uri="{FF2B5EF4-FFF2-40B4-BE49-F238E27FC236}">
                <a16:creationId xmlns:a16="http://schemas.microsoft.com/office/drawing/2014/main" id="{CBD39AA2-F4CC-37EC-44E2-F72AEBC73FB3}"/>
              </a:ext>
            </a:extLst>
          </p:cNvPr>
          <p:cNvGrpSpPr/>
          <p:nvPr/>
        </p:nvGrpSpPr>
        <p:grpSpPr>
          <a:xfrm>
            <a:off x="1864464" y="1266386"/>
            <a:ext cx="8427401" cy="6082189"/>
            <a:chOff x="1864464" y="1323536"/>
            <a:chExt cx="8427401" cy="6082189"/>
          </a:xfrm>
        </p:grpSpPr>
        <p:pic>
          <p:nvPicPr>
            <p:cNvPr id="4" name="Picture 3" descr="A screenshot of a computer screen&#10;&#10;Description automatically generated">
              <a:extLst>
                <a:ext uri="{FF2B5EF4-FFF2-40B4-BE49-F238E27FC236}">
                  <a16:creationId xmlns:a16="http://schemas.microsoft.com/office/drawing/2014/main" id="{220310AB-F6F0-E633-8BEC-99504B76CEEC}"/>
                </a:ext>
              </a:extLst>
            </p:cNvPr>
            <p:cNvPicPr>
              <a:picLocks noChangeAspect="1"/>
            </p:cNvPicPr>
            <p:nvPr/>
          </p:nvPicPr>
          <p:blipFill rotWithShape="1">
            <a:blip r:embed="rId2">
              <a:extLst>
                <a:ext uri="{28A0092B-C50C-407E-A947-70E740481C1C}">
                  <a14:useLocalDpi xmlns:a14="http://schemas.microsoft.com/office/drawing/2010/main" val="0"/>
                </a:ext>
              </a:extLst>
            </a:blip>
            <a:srcRect t="5845" b="38355"/>
            <a:stretch/>
          </p:blipFill>
          <p:spPr>
            <a:xfrm>
              <a:off x="1867712" y="1323536"/>
              <a:ext cx="8424153" cy="5174541"/>
            </a:xfrm>
            <a:prstGeom prst="rect">
              <a:avLst/>
            </a:prstGeom>
          </p:spPr>
        </p:pic>
        <p:pic>
          <p:nvPicPr>
            <p:cNvPr id="8" name="Picture 7" descr="A screenshot of a computer screen&#10;&#10;Description automatically generated">
              <a:extLst>
                <a:ext uri="{FF2B5EF4-FFF2-40B4-BE49-F238E27FC236}">
                  <a16:creationId xmlns:a16="http://schemas.microsoft.com/office/drawing/2014/main" id="{33A0A0E7-3EF8-F781-9C41-32BB241E9BB4}"/>
                </a:ext>
              </a:extLst>
            </p:cNvPr>
            <p:cNvPicPr>
              <a:picLocks noChangeAspect="1"/>
            </p:cNvPicPr>
            <p:nvPr/>
          </p:nvPicPr>
          <p:blipFill rotWithShape="1">
            <a:blip r:embed="rId2">
              <a:extLst>
                <a:ext uri="{28A0092B-C50C-407E-A947-70E740481C1C}">
                  <a14:useLocalDpi xmlns:a14="http://schemas.microsoft.com/office/drawing/2010/main" val="0"/>
                </a:ext>
              </a:extLst>
            </a:blip>
            <a:srcRect t="88744"/>
            <a:stretch/>
          </p:blipFill>
          <p:spPr>
            <a:xfrm>
              <a:off x="1864464" y="6361889"/>
              <a:ext cx="8424153" cy="1043836"/>
            </a:xfrm>
            <a:prstGeom prst="rect">
              <a:avLst/>
            </a:prstGeom>
          </p:spPr>
        </p:pic>
      </p:grpSp>
    </p:spTree>
    <p:extLst>
      <p:ext uri="{BB962C8B-B14F-4D97-AF65-F5344CB8AC3E}">
        <p14:creationId xmlns:p14="http://schemas.microsoft.com/office/powerpoint/2010/main" val="3402487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60A4-94FC-6730-3CC9-D251E6FA0323}"/>
              </a:ext>
            </a:extLst>
          </p:cNvPr>
          <p:cNvSpPr>
            <a:spLocks noGrp="1"/>
          </p:cNvSpPr>
          <p:nvPr>
            <p:ph type="title"/>
          </p:nvPr>
        </p:nvSpPr>
        <p:spPr/>
        <p:txBody>
          <a:bodyPr>
            <a:normAutofit/>
          </a:bodyPr>
          <a:lstStyle/>
          <a:p>
            <a:r>
              <a:rPr lang="en-US" dirty="0"/>
              <a:t>Aspiration Increases If Report Challenges</a:t>
            </a:r>
          </a:p>
        </p:txBody>
      </p:sp>
      <p:pic>
        <p:nvPicPr>
          <p:cNvPr id="9" name="Picture 8" descr="A screenshot of a video game&#10;&#10;Description automatically generated">
            <a:extLst>
              <a:ext uri="{FF2B5EF4-FFF2-40B4-BE49-F238E27FC236}">
                <a16:creationId xmlns:a16="http://schemas.microsoft.com/office/drawing/2014/main" id="{0C2E6948-07B0-30D6-DEF6-35201C424043}"/>
              </a:ext>
            </a:extLst>
          </p:cNvPr>
          <p:cNvPicPr>
            <a:picLocks noChangeAspect="1"/>
          </p:cNvPicPr>
          <p:nvPr/>
        </p:nvPicPr>
        <p:blipFill rotWithShape="1">
          <a:blip r:embed="rId3">
            <a:extLst>
              <a:ext uri="{28A0092B-C50C-407E-A947-70E740481C1C}">
                <a14:useLocalDpi xmlns:a14="http://schemas.microsoft.com/office/drawing/2010/main" val="0"/>
              </a:ext>
            </a:extLst>
          </a:blip>
          <a:srcRect t="11033" b="67664"/>
          <a:stretch/>
        </p:blipFill>
        <p:spPr>
          <a:xfrm>
            <a:off x="-1929483" y="2290814"/>
            <a:ext cx="14362638" cy="4148086"/>
          </a:xfrm>
          <a:prstGeom prst="rect">
            <a:avLst/>
          </a:prstGeom>
        </p:spPr>
      </p:pic>
      <p:pic>
        <p:nvPicPr>
          <p:cNvPr id="10" name="Picture 9" descr="A screenshot of a video game&#10;&#10;Description automatically generated">
            <a:extLst>
              <a:ext uri="{FF2B5EF4-FFF2-40B4-BE49-F238E27FC236}">
                <a16:creationId xmlns:a16="http://schemas.microsoft.com/office/drawing/2014/main" id="{724E77EB-2B66-15EA-1CF3-829E9DB1B572}"/>
              </a:ext>
            </a:extLst>
          </p:cNvPr>
          <p:cNvPicPr>
            <a:picLocks noChangeAspect="1"/>
          </p:cNvPicPr>
          <p:nvPr/>
        </p:nvPicPr>
        <p:blipFill rotWithShape="1">
          <a:blip r:embed="rId3">
            <a:extLst>
              <a:ext uri="{28A0092B-C50C-407E-A947-70E740481C1C}">
                <a14:useLocalDpi xmlns:a14="http://schemas.microsoft.com/office/drawing/2010/main" val="0"/>
              </a:ext>
            </a:extLst>
          </a:blip>
          <a:srcRect t="4668" b="90570"/>
          <a:stretch/>
        </p:blipFill>
        <p:spPr>
          <a:xfrm>
            <a:off x="583914" y="1617044"/>
            <a:ext cx="7008088" cy="452389"/>
          </a:xfrm>
          <a:prstGeom prst="rect">
            <a:avLst/>
          </a:prstGeom>
        </p:spPr>
      </p:pic>
      <p:sp>
        <p:nvSpPr>
          <p:cNvPr id="13" name="Oval 12">
            <a:extLst>
              <a:ext uri="{FF2B5EF4-FFF2-40B4-BE49-F238E27FC236}">
                <a16:creationId xmlns:a16="http://schemas.microsoft.com/office/drawing/2014/main" id="{D9D946C6-017A-3A84-7914-49AEE4088275}"/>
              </a:ext>
            </a:extLst>
          </p:cNvPr>
          <p:cNvSpPr/>
          <p:nvPr/>
        </p:nvSpPr>
        <p:spPr>
          <a:xfrm rot="18374098">
            <a:off x="6127433" y="1975631"/>
            <a:ext cx="1588448" cy="2336235"/>
          </a:xfrm>
          <a:prstGeom prst="ellipse">
            <a:avLst/>
          </a:prstGeom>
          <a:noFill/>
          <a:ln w="38100">
            <a:solidFill>
              <a:srgbClr val="B5D3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58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8AB6-EBD4-98EF-3E68-59EC22F5E045}"/>
              </a:ext>
            </a:extLst>
          </p:cNvPr>
          <p:cNvSpPr>
            <a:spLocks noGrp="1"/>
          </p:cNvSpPr>
          <p:nvPr>
            <p:ph type="title"/>
          </p:nvPr>
        </p:nvSpPr>
        <p:spPr/>
        <p:txBody>
          <a:bodyPr/>
          <a:lstStyle/>
          <a:p>
            <a:r>
              <a:rPr lang="en-US" dirty="0"/>
              <a:t>Standard Webinar / Tech instructions</a:t>
            </a:r>
          </a:p>
        </p:txBody>
      </p:sp>
      <p:sp>
        <p:nvSpPr>
          <p:cNvPr id="3" name="Content Placeholder 2">
            <a:extLst>
              <a:ext uri="{FF2B5EF4-FFF2-40B4-BE49-F238E27FC236}">
                <a16:creationId xmlns:a16="http://schemas.microsoft.com/office/drawing/2014/main" id="{049CE84D-8F33-FBE2-42DF-47979CAFE86C}"/>
              </a:ext>
            </a:extLst>
          </p:cNvPr>
          <p:cNvSpPr>
            <a:spLocks noGrp="1"/>
          </p:cNvSpPr>
          <p:nvPr>
            <p:ph idx="1"/>
          </p:nvPr>
        </p:nvSpPr>
        <p:spPr/>
        <p:txBody>
          <a:bodyPr/>
          <a:lstStyle/>
          <a:p>
            <a:r>
              <a:rPr lang="en-US" dirty="0"/>
              <a:t>Social media</a:t>
            </a:r>
          </a:p>
          <a:p>
            <a:r>
              <a:rPr lang="en-US" dirty="0"/>
              <a:t>Use the Q&amp;A</a:t>
            </a:r>
          </a:p>
          <a:p>
            <a:r>
              <a:rPr lang="en-US" dirty="0"/>
              <a:t>Etc.</a:t>
            </a:r>
          </a:p>
        </p:txBody>
      </p:sp>
    </p:spTree>
    <p:extLst>
      <p:ext uri="{BB962C8B-B14F-4D97-AF65-F5344CB8AC3E}">
        <p14:creationId xmlns:p14="http://schemas.microsoft.com/office/powerpoint/2010/main" val="4156022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60A4-94FC-6730-3CC9-D251E6FA0323}"/>
              </a:ext>
            </a:extLst>
          </p:cNvPr>
          <p:cNvSpPr>
            <a:spLocks noGrp="1"/>
          </p:cNvSpPr>
          <p:nvPr>
            <p:ph type="title"/>
          </p:nvPr>
        </p:nvSpPr>
        <p:spPr/>
        <p:txBody>
          <a:bodyPr>
            <a:normAutofit/>
          </a:bodyPr>
          <a:lstStyle/>
          <a:p>
            <a:r>
              <a:rPr lang="en-US" dirty="0"/>
              <a:t>Aspiration Increases If Report Challenges</a:t>
            </a:r>
          </a:p>
        </p:txBody>
      </p:sp>
      <p:pic>
        <p:nvPicPr>
          <p:cNvPr id="8" name="Picture 7" descr="A screenshot of a video game&#10;&#10;Description automatically generated">
            <a:extLst>
              <a:ext uri="{FF2B5EF4-FFF2-40B4-BE49-F238E27FC236}">
                <a16:creationId xmlns:a16="http://schemas.microsoft.com/office/drawing/2014/main" id="{054F0696-0FDB-E1E5-EA86-F5ECB1517CA2}"/>
              </a:ext>
            </a:extLst>
          </p:cNvPr>
          <p:cNvPicPr>
            <a:picLocks noChangeAspect="1"/>
          </p:cNvPicPr>
          <p:nvPr/>
        </p:nvPicPr>
        <p:blipFill rotWithShape="1">
          <a:blip r:embed="rId2">
            <a:extLst>
              <a:ext uri="{28A0092B-C50C-407E-A947-70E740481C1C}">
                <a14:useLocalDpi xmlns:a14="http://schemas.microsoft.com/office/drawing/2010/main" val="0"/>
              </a:ext>
            </a:extLst>
          </a:blip>
          <a:srcRect t="58024"/>
          <a:stretch/>
        </p:blipFill>
        <p:spPr>
          <a:xfrm>
            <a:off x="5505650" y="2290812"/>
            <a:ext cx="7008088" cy="3988194"/>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0C2E6948-07B0-30D6-DEF6-35201C424043}"/>
              </a:ext>
            </a:extLst>
          </p:cNvPr>
          <p:cNvPicPr>
            <a:picLocks noChangeAspect="1"/>
          </p:cNvPicPr>
          <p:nvPr/>
        </p:nvPicPr>
        <p:blipFill rotWithShape="1">
          <a:blip r:embed="rId2">
            <a:extLst>
              <a:ext uri="{28A0092B-C50C-407E-A947-70E740481C1C}">
                <a14:useLocalDpi xmlns:a14="http://schemas.microsoft.com/office/drawing/2010/main" val="0"/>
              </a:ext>
            </a:extLst>
          </a:blip>
          <a:srcRect t="11033" b="44449"/>
          <a:stretch/>
        </p:blipFill>
        <p:spPr>
          <a:xfrm>
            <a:off x="-367383" y="2290813"/>
            <a:ext cx="7008088" cy="4229611"/>
          </a:xfrm>
          <a:prstGeom prst="rect">
            <a:avLst/>
          </a:prstGeom>
        </p:spPr>
      </p:pic>
      <p:pic>
        <p:nvPicPr>
          <p:cNvPr id="10" name="Picture 9" descr="A screenshot of a video game&#10;&#10;Description automatically generated">
            <a:extLst>
              <a:ext uri="{FF2B5EF4-FFF2-40B4-BE49-F238E27FC236}">
                <a16:creationId xmlns:a16="http://schemas.microsoft.com/office/drawing/2014/main" id="{724E77EB-2B66-15EA-1CF3-829E9DB1B572}"/>
              </a:ext>
            </a:extLst>
          </p:cNvPr>
          <p:cNvPicPr>
            <a:picLocks noChangeAspect="1"/>
          </p:cNvPicPr>
          <p:nvPr/>
        </p:nvPicPr>
        <p:blipFill rotWithShape="1">
          <a:blip r:embed="rId2">
            <a:extLst>
              <a:ext uri="{28A0092B-C50C-407E-A947-70E740481C1C}">
                <a14:useLocalDpi xmlns:a14="http://schemas.microsoft.com/office/drawing/2010/main" val="0"/>
              </a:ext>
            </a:extLst>
          </a:blip>
          <a:srcRect t="4668" b="90570"/>
          <a:stretch/>
        </p:blipFill>
        <p:spPr>
          <a:xfrm>
            <a:off x="583914" y="1617044"/>
            <a:ext cx="7008088" cy="452389"/>
          </a:xfrm>
          <a:prstGeom prst="rect">
            <a:avLst/>
          </a:prstGeom>
        </p:spPr>
      </p:pic>
    </p:spTree>
    <p:extLst>
      <p:ext uri="{BB962C8B-B14F-4D97-AF65-F5344CB8AC3E}">
        <p14:creationId xmlns:p14="http://schemas.microsoft.com/office/powerpoint/2010/main" val="3010207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60A4-94FC-6730-3CC9-D251E6FA0323}"/>
              </a:ext>
            </a:extLst>
          </p:cNvPr>
          <p:cNvSpPr>
            <a:spLocks noGrp="1"/>
          </p:cNvSpPr>
          <p:nvPr>
            <p:ph type="title"/>
          </p:nvPr>
        </p:nvSpPr>
        <p:spPr/>
        <p:txBody>
          <a:bodyPr>
            <a:normAutofit/>
          </a:bodyPr>
          <a:lstStyle/>
          <a:p>
            <a:r>
              <a:rPr lang="en-US" dirty="0"/>
              <a:t>Aspiration Less Affected by Supports/Training</a:t>
            </a:r>
          </a:p>
        </p:txBody>
      </p:sp>
      <p:pic>
        <p:nvPicPr>
          <p:cNvPr id="4" name="Picture 3" descr="A screenshot of a video game&#10;&#10;Description automatically generated">
            <a:extLst>
              <a:ext uri="{FF2B5EF4-FFF2-40B4-BE49-F238E27FC236}">
                <a16:creationId xmlns:a16="http://schemas.microsoft.com/office/drawing/2014/main" id="{E9CA6B9B-E2B5-8B59-1294-07ACE90728E4}"/>
              </a:ext>
            </a:extLst>
          </p:cNvPr>
          <p:cNvPicPr>
            <a:picLocks noChangeAspect="1"/>
          </p:cNvPicPr>
          <p:nvPr/>
        </p:nvPicPr>
        <p:blipFill rotWithShape="1">
          <a:blip r:embed="rId2">
            <a:extLst>
              <a:ext uri="{28A0092B-C50C-407E-A947-70E740481C1C}">
                <a14:useLocalDpi xmlns:a14="http://schemas.microsoft.com/office/drawing/2010/main" val="0"/>
              </a:ext>
            </a:extLst>
          </a:blip>
          <a:srcRect t="54922"/>
          <a:stretch/>
        </p:blipFill>
        <p:spPr>
          <a:xfrm>
            <a:off x="6010276" y="2438400"/>
            <a:ext cx="5715004" cy="3841756"/>
          </a:xfrm>
          <a:prstGeom prst="rect">
            <a:avLst/>
          </a:prstGeom>
        </p:spPr>
      </p:pic>
      <p:pic>
        <p:nvPicPr>
          <p:cNvPr id="6" name="Picture 5" descr="A screenshot of a video game&#10;&#10;Description automatically generated">
            <a:extLst>
              <a:ext uri="{FF2B5EF4-FFF2-40B4-BE49-F238E27FC236}">
                <a16:creationId xmlns:a16="http://schemas.microsoft.com/office/drawing/2014/main" id="{62DB9F91-D447-7039-0F92-54A34DCA4900}"/>
              </a:ext>
            </a:extLst>
          </p:cNvPr>
          <p:cNvPicPr>
            <a:picLocks noChangeAspect="1"/>
          </p:cNvPicPr>
          <p:nvPr/>
        </p:nvPicPr>
        <p:blipFill rotWithShape="1">
          <a:blip r:embed="rId2">
            <a:extLst>
              <a:ext uri="{28A0092B-C50C-407E-A947-70E740481C1C}">
                <a14:useLocalDpi xmlns:a14="http://schemas.microsoft.com/office/drawing/2010/main" val="0"/>
              </a:ext>
            </a:extLst>
          </a:blip>
          <a:srcRect t="7433" b="46514"/>
          <a:stretch/>
        </p:blipFill>
        <p:spPr>
          <a:xfrm>
            <a:off x="504826" y="2362200"/>
            <a:ext cx="5715004" cy="3924765"/>
          </a:xfrm>
          <a:prstGeom prst="rect">
            <a:avLst/>
          </a:prstGeom>
        </p:spPr>
      </p:pic>
      <p:pic>
        <p:nvPicPr>
          <p:cNvPr id="7" name="Picture 6" descr="A screenshot of a video game&#10;&#10;Description automatically generated">
            <a:extLst>
              <a:ext uri="{FF2B5EF4-FFF2-40B4-BE49-F238E27FC236}">
                <a16:creationId xmlns:a16="http://schemas.microsoft.com/office/drawing/2014/main" id="{1D2164E6-E0AF-8D29-DEDD-834027994FA0}"/>
              </a:ext>
            </a:extLst>
          </p:cNvPr>
          <p:cNvPicPr>
            <a:picLocks noChangeAspect="1"/>
          </p:cNvPicPr>
          <p:nvPr/>
        </p:nvPicPr>
        <p:blipFill rotWithShape="1">
          <a:blip r:embed="rId2">
            <a:extLst>
              <a:ext uri="{28A0092B-C50C-407E-A947-70E740481C1C}">
                <a14:useLocalDpi xmlns:a14="http://schemas.microsoft.com/office/drawing/2010/main" val="0"/>
              </a:ext>
            </a:extLst>
          </a:blip>
          <a:srcRect l="333" t="4405" r="-333" b="92242"/>
          <a:stretch/>
        </p:blipFill>
        <p:spPr>
          <a:xfrm>
            <a:off x="647701" y="1924050"/>
            <a:ext cx="5715004" cy="285750"/>
          </a:xfrm>
          <a:prstGeom prst="rect">
            <a:avLst/>
          </a:prstGeom>
        </p:spPr>
      </p:pic>
    </p:spTree>
    <p:extLst>
      <p:ext uri="{BB962C8B-B14F-4D97-AF65-F5344CB8AC3E}">
        <p14:creationId xmlns:p14="http://schemas.microsoft.com/office/powerpoint/2010/main" val="1017751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60A4-94FC-6730-3CC9-D251E6FA0323}"/>
              </a:ext>
            </a:extLst>
          </p:cNvPr>
          <p:cNvSpPr>
            <a:spLocks noGrp="1"/>
          </p:cNvSpPr>
          <p:nvPr>
            <p:ph type="title"/>
          </p:nvPr>
        </p:nvSpPr>
        <p:spPr/>
        <p:txBody>
          <a:bodyPr>
            <a:normAutofit/>
          </a:bodyPr>
          <a:lstStyle/>
          <a:p>
            <a:r>
              <a:rPr lang="en-US" dirty="0"/>
              <a:t>Aspiration Less Affected by Supports/Training</a:t>
            </a:r>
          </a:p>
        </p:txBody>
      </p:sp>
      <p:pic>
        <p:nvPicPr>
          <p:cNvPr id="6" name="Picture 5" descr="A screenshot of a video game&#10;&#10;Description automatically generated">
            <a:extLst>
              <a:ext uri="{FF2B5EF4-FFF2-40B4-BE49-F238E27FC236}">
                <a16:creationId xmlns:a16="http://schemas.microsoft.com/office/drawing/2014/main" id="{62DB9F91-D447-7039-0F92-54A34DCA4900}"/>
              </a:ext>
            </a:extLst>
          </p:cNvPr>
          <p:cNvPicPr>
            <a:picLocks noChangeAspect="1"/>
          </p:cNvPicPr>
          <p:nvPr/>
        </p:nvPicPr>
        <p:blipFill rotWithShape="1">
          <a:blip r:embed="rId3">
            <a:extLst>
              <a:ext uri="{28A0092B-C50C-407E-A947-70E740481C1C}">
                <a14:useLocalDpi xmlns:a14="http://schemas.microsoft.com/office/drawing/2010/main" val="0"/>
              </a:ext>
            </a:extLst>
          </a:blip>
          <a:srcRect t="7433" r="49568" b="69977"/>
          <a:stretch/>
        </p:blipFill>
        <p:spPr>
          <a:xfrm>
            <a:off x="2334873" y="1613040"/>
            <a:ext cx="7559143" cy="5049115"/>
          </a:xfrm>
          <a:prstGeom prst="rect">
            <a:avLst/>
          </a:prstGeom>
        </p:spPr>
      </p:pic>
      <p:pic>
        <p:nvPicPr>
          <p:cNvPr id="7" name="Picture 6" descr="A screenshot of a video game&#10;&#10;Description automatically generated">
            <a:extLst>
              <a:ext uri="{FF2B5EF4-FFF2-40B4-BE49-F238E27FC236}">
                <a16:creationId xmlns:a16="http://schemas.microsoft.com/office/drawing/2014/main" id="{1D2164E6-E0AF-8D29-DEDD-834027994FA0}"/>
              </a:ext>
            </a:extLst>
          </p:cNvPr>
          <p:cNvPicPr>
            <a:picLocks noChangeAspect="1"/>
          </p:cNvPicPr>
          <p:nvPr/>
        </p:nvPicPr>
        <p:blipFill rotWithShape="1">
          <a:blip r:embed="rId3">
            <a:extLst>
              <a:ext uri="{28A0092B-C50C-407E-A947-70E740481C1C}">
                <a14:useLocalDpi xmlns:a14="http://schemas.microsoft.com/office/drawing/2010/main" val="0"/>
              </a:ext>
            </a:extLst>
          </a:blip>
          <a:srcRect l="333" t="4405" r="50596" b="92373"/>
          <a:stretch/>
        </p:blipFill>
        <p:spPr>
          <a:xfrm>
            <a:off x="647701" y="1615830"/>
            <a:ext cx="2804416" cy="274620"/>
          </a:xfrm>
          <a:prstGeom prst="rect">
            <a:avLst/>
          </a:prstGeom>
        </p:spPr>
      </p:pic>
      <p:sp>
        <p:nvSpPr>
          <p:cNvPr id="3" name="Oval 2">
            <a:extLst>
              <a:ext uri="{FF2B5EF4-FFF2-40B4-BE49-F238E27FC236}">
                <a16:creationId xmlns:a16="http://schemas.microsoft.com/office/drawing/2014/main" id="{E317A84D-3045-414C-B2CB-59542D468630}"/>
              </a:ext>
            </a:extLst>
          </p:cNvPr>
          <p:cNvSpPr/>
          <p:nvPr/>
        </p:nvSpPr>
        <p:spPr>
          <a:xfrm rot="16923089">
            <a:off x="4216447" y="1482476"/>
            <a:ext cx="1588448" cy="2336235"/>
          </a:xfrm>
          <a:prstGeom prst="ellipse">
            <a:avLst/>
          </a:prstGeom>
          <a:noFill/>
          <a:ln w="38100">
            <a:solidFill>
              <a:srgbClr val="B5D3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004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60A4-94FC-6730-3CC9-D251E6FA0323}"/>
              </a:ext>
            </a:extLst>
          </p:cNvPr>
          <p:cNvSpPr>
            <a:spLocks noGrp="1"/>
          </p:cNvSpPr>
          <p:nvPr>
            <p:ph type="title"/>
          </p:nvPr>
        </p:nvSpPr>
        <p:spPr/>
        <p:txBody>
          <a:bodyPr>
            <a:normAutofit/>
          </a:bodyPr>
          <a:lstStyle/>
          <a:p>
            <a:r>
              <a:rPr lang="en-US" dirty="0"/>
              <a:t>Aspiration Less Affected by Supports/Training</a:t>
            </a:r>
          </a:p>
        </p:txBody>
      </p:sp>
      <p:pic>
        <p:nvPicPr>
          <p:cNvPr id="6" name="Picture 5" descr="A screenshot of a video game&#10;&#10;Description automatically generated">
            <a:extLst>
              <a:ext uri="{FF2B5EF4-FFF2-40B4-BE49-F238E27FC236}">
                <a16:creationId xmlns:a16="http://schemas.microsoft.com/office/drawing/2014/main" id="{62DB9F91-D447-7039-0F92-54A34DCA4900}"/>
              </a:ext>
            </a:extLst>
          </p:cNvPr>
          <p:cNvPicPr>
            <a:picLocks noChangeAspect="1"/>
          </p:cNvPicPr>
          <p:nvPr/>
        </p:nvPicPr>
        <p:blipFill rotWithShape="1">
          <a:blip r:embed="rId2">
            <a:extLst>
              <a:ext uri="{28A0092B-C50C-407E-A947-70E740481C1C}">
                <a14:useLocalDpi xmlns:a14="http://schemas.microsoft.com/office/drawing/2010/main" val="0"/>
              </a:ext>
            </a:extLst>
          </a:blip>
          <a:srcRect t="7433" b="46514"/>
          <a:stretch/>
        </p:blipFill>
        <p:spPr>
          <a:xfrm>
            <a:off x="3012966" y="1335640"/>
            <a:ext cx="8021478" cy="5508731"/>
          </a:xfrm>
          <a:prstGeom prst="rect">
            <a:avLst/>
          </a:prstGeom>
        </p:spPr>
      </p:pic>
      <p:pic>
        <p:nvPicPr>
          <p:cNvPr id="7" name="Picture 6" descr="A screenshot of a video game&#10;&#10;Description automatically generated">
            <a:extLst>
              <a:ext uri="{FF2B5EF4-FFF2-40B4-BE49-F238E27FC236}">
                <a16:creationId xmlns:a16="http://schemas.microsoft.com/office/drawing/2014/main" id="{1D2164E6-E0AF-8D29-DEDD-834027994FA0}"/>
              </a:ext>
            </a:extLst>
          </p:cNvPr>
          <p:cNvPicPr>
            <a:picLocks noChangeAspect="1"/>
          </p:cNvPicPr>
          <p:nvPr/>
        </p:nvPicPr>
        <p:blipFill rotWithShape="1">
          <a:blip r:embed="rId2">
            <a:extLst>
              <a:ext uri="{28A0092B-C50C-407E-A947-70E740481C1C}">
                <a14:useLocalDpi xmlns:a14="http://schemas.microsoft.com/office/drawing/2010/main" val="0"/>
              </a:ext>
            </a:extLst>
          </a:blip>
          <a:srcRect l="333" t="4405" r="50596" b="92373"/>
          <a:stretch/>
        </p:blipFill>
        <p:spPr>
          <a:xfrm>
            <a:off x="647701" y="1615830"/>
            <a:ext cx="2804416" cy="274620"/>
          </a:xfrm>
          <a:prstGeom prst="rect">
            <a:avLst/>
          </a:prstGeom>
        </p:spPr>
      </p:pic>
    </p:spTree>
    <p:extLst>
      <p:ext uri="{BB962C8B-B14F-4D97-AF65-F5344CB8AC3E}">
        <p14:creationId xmlns:p14="http://schemas.microsoft.com/office/powerpoint/2010/main" val="781355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DE80-B072-B99C-5448-3D10FE84AD34}"/>
              </a:ext>
            </a:extLst>
          </p:cNvPr>
          <p:cNvSpPr>
            <a:spLocks noGrp="1"/>
          </p:cNvSpPr>
          <p:nvPr>
            <p:ph type="title"/>
          </p:nvPr>
        </p:nvSpPr>
        <p:spPr/>
        <p:txBody>
          <a:bodyPr>
            <a:normAutofit/>
          </a:bodyPr>
          <a:lstStyle/>
          <a:p>
            <a:r>
              <a:rPr lang="en-US" dirty="0"/>
              <a:t>BIPOC EDs Report Less Transition Supports</a:t>
            </a:r>
          </a:p>
        </p:txBody>
      </p:sp>
      <p:pic>
        <p:nvPicPr>
          <p:cNvPr id="4" name="Picture 3" descr="A screenshot of a graph&#10;&#10;Description automatically generated">
            <a:extLst>
              <a:ext uri="{FF2B5EF4-FFF2-40B4-BE49-F238E27FC236}">
                <a16:creationId xmlns:a16="http://schemas.microsoft.com/office/drawing/2014/main" id="{003B975E-F627-030A-2E10-A6FF2915F79B}"/>
              </a:ext>
            </a:extLst>
          </p:cNvPr>
          <p:cNvPicPr>
            <a:picLocks noChangeAspect="1"/>
          </p:cNvPicPr>
          <p:nvPr/>
        </p:nvPicPr>
        <p:blipFill rotWithShape="1">
          <a:blip r:embed="rId2">
            <a:extLst>
              <a:ext uri="{28A0092B-C50C-407E-A947-70E740481C1C}">
                <a14:useLocalDpi xmlns:a14="http://schemas.microsoft.com/office/drawing/2010/main" val="0"/>
              </a:ext>
            </a:extLst>
          </a:blip>
          <a:srcRect t="5748"/>
          <a:stretch/>
        </p:blipFill>
        <p:spPr>
          <a:xfrm>
            <a:off x="3524250" y="1333500"/>
            <a:ext cx="5162935" cy="5516658"/>
          </a:xfrm>
          <a:prstGeom prst="rect">
            <a:avLst/>
          </a:prstGeom>
        </p:spPr>
      </p:pic>
    </p:spTree>
    <p:extLst>
      <p:ext uri="{BB962C8B-B14F-4D97-AF65-F5344CB8AC3E}">
        <p14:creationId xmlns:p14="http://schemas.microsoft.com/office/powerpoint/2010/main" val="1786738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C82B-A1AE-E27F-9089-9CE307DDF6C5}"/>
              </a:ext>
            </a:extLst>
          </p:cNvPr>
          <p:cNvSpPr>
            <a:spLocks noGrp="1"/>
          </p:cNvSpPr>
          <p:nvPr>
            <p:ph type="title"/>
          </p:nvPr>
        </p:nvSpPr>
        <p:spPr/>
        <p:txBody>
          <a:bodyPr/>
          <a:lstStyle/>
          <a:p>
            <a:r>
              <a:rPr lang="en-US" dirty="0"/>
              <a:t>Gaps in ED/CEO Experience Persist</a:t>
            </a:r>
          </a:p>
        </p:txBody>
      </p:sp>
      <p:pic>
        <p:nvPicPr>
          <p:cNvPr id="6" name="Content Placeholder 5" descr="A screenshot of a video game&#10;&#10;Description automatically generated">
            <a:extLst>
              <a:ext uri="{FF2B5EF4-FFF2-40B4-BE49-F238E27FC236}">
                <a16:creationId xmlns:a16="http://schemas.microsoft.com/office/drawing/2014/main" id="{7AD5635F-8A18-5C5E-AB2A-A52F0175992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399"/>
          <a:stretch/>
        </p:blipFill>
        <p:spPr>
          <a:xfrm>
            <a:off x="1083186" y="1628775"/>
            <a:ext cx="10022964" cy="4838700"/>
          </a:xfrm>
        </p:spPr>
      </p:pic>
    </p:spTree>
    <p:extLst>
      <p:ext uri="{BB962C8B-B14F-4D97-AF65-F5344CB8AC3E}">
        <p14:creationId xmlns:p14="http://schemas.microsoft.com/office/powerpoint/2010/main" val="2175441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44EC2-232D-5F22-17DD-47EE77A56411}"/>
              </a:ext>
            </a:extLst>
          </p:cNvPr>
          <p:cNvSpPr>
            <a:spLocks noGrp="1"/>
          </p:cNvSpPr>
          <p:nvPr>
            <p:ph type="title"/>
          </p:nvPr>
        </p:nvSpPr>
        <p:spPr/>
        <p:txBody>
          <a:bodyPr>
            <a:normAutofit/>
          </a:bodyPr>
          <a:lstStyle/>
          <a:p>
            <a:r>
              <a:rPr lang="en-US" dirty="0"/>
              <a:t>Burnout is Top Reason for Transitions</a:t>
            </a:r>
          </a:p>
        </p:txBody>
      </p:sp>
      <p:pic>
        <p:nvPicPr>
          <p:cNvPr id="6" name="Content Placeholder 5" descr="A screenshot of a video game&#10;&#10;Description automatically generated">
            <a:extLst>
              <a:ext uri="{FF2B5EF4-FFF2-40B4-BE49-F238E27FC236}">
                <a16:creationId xmlns:a16="http://schemas.microsoft.com/office/drawing/2014/main" id="{0953E0A3-3499-1A65-4D40-4D404276B0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486"/>
          <a:stretch/>
        </p:blipFill>
        <p:spPr>
          <a:xfrm>
            <a:off x="1399163" y="1933574"/>
            <a:ext cx="9394838" cy="3971925"/>
          </a:xfrm>
        </p:spPr>
      </p:pic>
    </p:spTree>
    <p:extLst>
      <p:ext uri="{BB962C8B-B14F-4D97-AF65-F5344CB8AC3E}">
        <p14:creationId xmlns:p14="http://schemas.microsoft.com/office/powerpoint/2010/main" val="3447877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5C5A68-5F78-51D6-FDD1-6735FC46E5F4}"/>
              </a:ext>
            </a:extLst>
          </p:cNvPr>
          <p:cNvSpPr>
            <a:spLocks noGrp="1"/>
          </p:cNvSpPr>
          <p:nvPr>
            <p:ph type="title"/>
          </p:nvPr>
        </p:nvSpPr>
        <p:spPr/>
        <p:txBody>
          <a:bodyPr/>
          <a:lstStyle/>
          <a:p>
            <a:r>
              <a:rPr lang="en-US" dirty="0"/>
              <a:t>Finding Leadership Pulls</a:t>
            </a:r>
          </a:p>
        </p:txBody>
      </p:sp>
      <p:sp>
        <p:nvSpPr>
          <p:cNvPr id="5" name="Text Placeholder 4">
            <a:extLst>
              <a:ext uri="{FF2B5EF4-FFF2-40B4-BE49-F238E27FC236}">
                <a16:creationId xmlns:a16="http://schemas.microsoft.com/office/drawing/2014/main" id="{0A09E198-3F73-B8E9-8A98-1E74A55ABB4E}"/>
              </a:ext>
            </a:extLst>
          </p:cNvPr>
          <p:cNvSpPr>
            <a:spLocks noGrp="1"/>
          </p:cNvSpPr>
          <p:nvPr>
            <p:ph type="body" idx="1"/>
          </p:nvPr>
        </p:nvSpPr>
        <p:spPr/>
        <p:txBody>
          <a:bodyPr/>
          <a:lstStyle/>
          <a:p>
            <a:endParaRPr lang="en-US"/>
          </a:p>
        </p:txBody>
      </p:sp>
      <p:sp>
        <p:nvSpPr>
          <p:cNvPr id="2" name="Text Placeholder 4">
            <a:extLst>
              <a:ext uri="{FF2B5EF4-FFF2-40B4-BE49-F238E27FC236}">
                <a16:creationId xmlns:a16="http://schemas.microsoft.com/office/drawing/2014/main" id="{4DD799F0-669E-16D8-0585-B2D07F7120FC}"/>
              </a:ext>
            </a:extLst>
          </p:cNvPr>
          <p:cNvSpPr txBox="1">
            <a:spLocks/>
          </p:cNvSpPr>
          <p:nvPr/>
        </p:nvSpPr>
        <p:spPr>
          <a:xfrm>
            <a:off x="831850" y="3435371"/>
            <a:ext cx="11360150" cy="3422629"/>
          </a:xfrm>
          <a:prstGeom prst="rect">
            <a:avLst/>
          </a:prstGeom>
          <a:solidFill>
            <a:schemeClr val="bg1"/>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endParaRPr lang="en-US" sz="2800" dirty="0">
              <a:solidFill>
                <a:schemeClr val="tx1"/>
              </a:solidFill>
            </a:endParaRPr>
          </a:p>
        </p:txBody>
      </p:sp>
    </p:spTree>
    <p:extLst>
      <p:ext uri="{BB962C8B-B14F-4D97-AF65-F5344CB8AC3E}">
        <p14:creationId xmlns:p14="http://schemas.microsoft.com/office/powerpoint/2010/main" val="1596583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3F53-40D7-4CEC-BB31-3A1EA48DAE08}"/>
              </a:ext>
            </a:extLst>
          </p:cNvPr>
          <p:cNvSpPr>
            <a:spLocks noGrp="1"/>
          </p:cNvSpPr>
          <p:nvPr>
            <p:ph type="title"/>
          </p:nvPr>
        </p:nvSpPr>
        <p:spPr/>
        <p:txBody>
          <a:bodyPr>
            <a:normAutofit/>
          </a:bodyPr>
          <a:lstStyle/>
          <a:p>
            <a:r>
              <a:rPr lang="en-US" dirty="0"/>
              <a:t>Post-2020 Priorities that may Boost Interest</a:t>
            </a:r>
          </a:p>
        </p:txBody>
      </p:sp>
      <p:pic>
        <p:nvPicPr>
          <p:cNvPr id="4" name="Picture 3" descr="A screenshot of a computer&#10;&#10;Description automatically generated">
            <a:extLst>
              <a:ext uri="{FF2B5EF4-FFF2-40B4-BE49-F238E27FC236}">
                <a16:creationId xmlns:a16="http://schemas.microsoft.com/office/drawing/2014/main" id="{B3F3B818-B2ED-9C5F-E98E-6CB6714D779C}"/>
              </a:ext>
            </a:extLst>
          </p:cNvPr>
          <p:cNvPicPr>
            <a:picLocks noChangeAspect="1"/>
          </p:cNvPicPr>
          <p:nvPr/>
        </p:nvPicPr>
        <p:blipFill rotWithShape="1">
          <a:blip r:embed="rId3">
            <a:extLst>
              <a:ext uri="{28A0092B-C50C-407E-A947-70E740481C1C}">
                <a14:useLocalDpi xmlns:a14="http://schemas.microsoft.com/office/drawing/2010/main" val="0"/>
              </a:ext>
            </a:extLst>
          </a:blip>
          <a:srcRect t="76999"/>
          <a:stretch/>
        </p:blipFill>
        <p:spPr>
          <a:xfrm>
            <a:off x="2800350" y="5476875"/>
            <a:ext cx="6577208" cy="1908816"/>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395E0295-B4BB-35A8-B691-B6744C2BE3AB}"/>
              </a:ext>
            </a:extLst>
          </p:cNvPr>
          <p:cNvPicPr>
            <a:picLocks noChangeAspect="1"/>
          </p:cNvPicPr>
          <p:nvPr/>
        </p:nvPicPr>
        <p:blipFill rotWithShape="1">
          <a:blip r:embed="rId3">
            <a:extLst>
              <a:ext uri="{28A0092B-C50C-407E-A947-70E740481C1C}">
                <a14:useLocalDpi xmlns:a14="http://schemas.microsoft.com/office/drawing/2010/main" val="0"/>
              </a:ext>
            </a:extLst>
          </a:blip>
          <a:srcRect t="4919" b="42743"/>
          <a:stretch/>
        </p:blipFill>
        <p:spPr>
          <a:xfrm>
            <a:off x="2800350" y="1419225"/>
            <a:ext cx="6577208" cy="4343400"/>
          </a:xfrm>
          <a:prstGeom prst="rect">
            <a:avLst/>
          </a:prstGeom>
        </p:spPr>
      </p:pic>
    </p:spTree>
    <p:extLst>
      <p:ext uri="{BB962C8B-B14F-4D97-AF65-F5344CB8AC3E}">
        <p14:creationId xmlns:p14="http://schemas.microsoft.com/office/powerpoint/2010/main" val="4087187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3F53-40D7-4CEC-BB31-3A1EA48DAE08}"/>
              </a:ext>
            </a:extLst>
          </p:cNvPr>
          <p:cNvSpPr>
            <a:spLocks noGrp="1"/>
          </p:cNvSpPr>
          <p:nvPr>
            <p:ph type="title"/>
          </p:nvPr>
        </p:nvSpPr>
        <p:spPr/>
        <p:txBody>
          <a:bodyPr>
            <a:normAutofit/>
          </a:bodyPr>
          <a:lstStyle/>
          <a:p>
            <a:r>
              <a:rPr lang="en-US" dirty="0"/>
              <a:t>Potential Priorities to Boost Interest </a:t>
            </a:r>
            <a:r>
              <a:rPr lang="en-US" sz="2200" dirty="0"/>
              <a:t>(alternate layout)</a:t>
            </a:r>
          </a:p>
        </p:txBody>
      </p:sp>
      <p:pic>
        <p:nvPicPr>
          <p:cNvPr id="5" name="Picture 4">
            <a:extLst>
              <a:ext uri="{FF2B5EF4-FFF2-40B4-BE49-F238E27FC236}">
                <a16:creationId xmlns:a16="http://schemas.microsoft.com/office/drawing/2014/main" id="{ABFBA9D0-BEFA-5C4E-CF40-A27791B4F16D}"/>
              </a:ext>
            </a:extLst>
          </p:cNvPr>
          <p:cNvPicPr>
            <a:picLocks noChangeAspect="1"/>
          </p:cNvPicPr>
          <p:nvPr/>
        </p:nvPicPr>
        <p:blipFill rotWithShape="1">
          <a:blip r:embed="rId2"/>
          <a:srcRect b="52243"/>
          <a:stretch/>
        </p:blipFill>
        <p:spPr>
          <a:xfrm>
            <a:off x="88545" y="1810671"/>
            <a:ext cx="6180925" cy="3307018"/>
          </a:xfrm>
          <a:prstGeom prst="rect">
            <a:avLst/>
          </a:prstGeom>
        </p:spPr>
      </p:pic>
      <p:pic>
        <p:nvPicPr>
          <p:cNvPr id="8" name="Picture 7">
            <a:extLst>
              <a:ext uri="{FF2B5EF4-FFF2-40B4-BE49-F238E27FC236}">
                <a16:creationId xmlns:a16="http://schemas.microsoft.com/office/drawing/2014/main" id="{B4E942E9-B06A-3F27-43D8-CE043CF3C395}"/>
              </a:ext>
            </a:extLst>
          </p:cNvPr>
          <p:cNvPicPr>
            <a:picLocks noChangeAspect="1"/>
          </p:cNvPicPr>
          <p:nvPr/>
        </p:nvPicPr>
        <p:blipFill rotWithShape="1">
          <a:blip r:embed="rId2"/>
          <a:srcRect t="47605" b="-1"/>
          <a:stretch/>
        </p:blipFill>
        <p:spPr>
          <a:xfrm>
            <a:off x="5914027" y="2212259"/>
            <a:ext cx="6180925" cy="3628103"/>
          </a:xfrm>
          <a:prstGeom prst="rect">
            <a:avLst/>
          </a:prstGeom>
        </p:spPr>
      </p:pic>
      <p:pic>
        <p:nvPicPr>
          <p:cNvPr id="3" name="Picture 2">
            <a:extLst>
              <a:ext uri="{FF2B5EF4-FFF2-40B4-BE49-F238E27FC236}">
                <a16:creationId xmlns:a16="http://schemas.microsoft.com/office/drawing/2014/main" id="{2A4E63FA-5B8F-1D6F-FE9A-6BB42752DEC9}"/>
              </a:ext>
            </a:extLst>
          </p:cNvPr>
          <p:cNvPicPr>
            <a:picLocks noChangeAspect="1"/>
          </p:cNvPicPr>
          <p:nvPr/>
        </p:nvPicPr>
        <p:blipFill rotWithShape="1">
          <a:blip r:embed="rId2"/>
          <a:srcRect t="81826" b="-1"/>
          <a:stretch/>
        </p:blipFill>
        <p:spPr>
          <a:xfrm>
            <a:off x="78340" y="5117696"/>
            <a:ext cx="6180925" cy="1258530"/>
          </a:xfrm>
          <a:prstGeom prst="rect">
            <a:avLst/>
          </a:prstGeom>
        </p:spPr>
      </p:pic>
      <p:pic>
        <p:nvPicPr>
          <p:cNvPr id="4" name="Picture 3">
            <a:extLst>
              <a:ext uri="{FF2B5EF4-FFF2-40B4-BE49-F238E27FC236}">
                <a16:creationId xmlns:a16="http://schemas.microsoft.com/office/drawing/2014/main" id="{7BC3F533-C677-DE8E-56F6-2501BD81909F}"/>
              </a:ext>
            </a:extLst>
          </p:cNvPr>
          <p:cNvPicPr>
            <a:picLocks noChangeAspect="1"/>
          </p:cNvPicPr>
          <p:nvPr/>
        </p:nvPicPr>
        <p:blipFill rotWithShape="1">
          <a:blip r:embed="rId2"/>
          <a:srcRect t="78023" b="-1"/>
          <a:stretch/>
        </p:blipFill>
        <p:spPr>
          <a:xfrm>
            <a:off x="5912012" y="4856813"/>
            <a:ext cx="6180925" cy="1521913"/>
          </a:xfrm>
          <a:prstGeom prst="rect">
            <a:avLst/>
          </a:prstGeom>
        </p:spPr>
      </p:pic>
    </p:spTree>
    <p:extLst>
      <p:ext uri="{BB962C8B-B14F-4D97-AF65-F5344CB8AC3E}">
        <p14:creationId xmlns:p14="http://schemas.microsoft.com/office/powerpoint/2010/main" val="3741685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90EF-5ABF-6195-12FF-1BA9965DC8DF}"/>
              </a:ext>
            </a:extLst>
          </p:cNvPr>
          <p:cNvSpPr>
            <a:spLocks noGrp="1"/>
          </p:cNvSpPr>
          <p:nvPr>
            <p:ph type="title"/>
          </p:nvPr>
        </p:nvSpPr>
        <p:spPr/>
        <p:txBody>
          <a:bodyPr/>
          <a:lstStyle/>
          <a:p>
            <a:r>
              <a:rPr lang="en-US" dirty="0"/>
              <a:t>Welcome / About BMP</a:t>
            </a:r>
          </a:p>
        </p:txBody>
      </p:sp>
      <p:sp>
        <p:nvSpPr>
          <p:cNvPr id="3" name="Content Placeholder 2">
            <a:extLst>
              <a:ext uri="{FF2B5EF4-FFF2-40B4-BE49-F238E27FC236}">
                <a16:creationId xmlns:a16="http://schemas.microsoft.com/office/drawing/2014/main" id="{23DC9977-66D3-307B-22B1-C42FFDAF78DB}"/>
              </a:ext>
            </a:extLst>
          </p:cNvPr>
          <p:cNvSpPr>
            <a:spLocks noGrp="1"/>
          </p:cNvSpPr>
          <p:nvPr>
            <p:ph idx="1"/>
          </p:nvPr>
        </p:nvSpPr>
        <p:spPr/>
        <p:txBody>
          <a:bodyPr/>
          <a:lstStyle/>
          <a:p>
            <a:r>
              <a:rPr lang="en-US" dirty="0"/>
              <a:t>Research, Resources, Relationships</a:t>
            </a:r>
          </a:p>
          <a:p>
            <a:r>
              <a:rPr lang="en-US" dirty="0"/>
              <a:t>Plug survey</a:t>
            </a:r>
          </a:p>
        </p:txBody>
      </p:sp>
    </p:spTree>
    <p:extLst>
      <p:ext uri="{BB962C8B-B14F-4D97-AF65-F5344CB8AC3E}">
        <p14:creationId xmlns:p14="http://schemas.microsoft.com/office/powerpoint/2010/main" val="3288178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0859-21AB-7AD5-482D-ABC33D8445B4}"/>
              </a:ext>
            </a:extLst>
          </p:cNvPr>
          <p:cNvSpPr>
            <a:spLocks noGrp="1"/>
          </p:cNvSpPr>
          <p:nvPr>
            <p:ph type="title"/>
          </p:nvPr>
        </p:nvSpPr>
        <p:spPr/>
        <p:txBody>
          <a:bodyPr/>
          <a:lstStyle/>
          <a:p>
            <a:r>
              <a:rPr lang="en-US" dirty="0"/>
              <a:t>What Is Needed</a:t>
            </a:r>
          </a:p>
        </p:txBody>
      </p:sp>
      <p:sp>
        <p:nvSpPr>
          <p:cNvPr id="3" name="Content Placeholder 2">
            <a:extLst>
              <a:ext uri="{FF2B5EF4-FFF2-40B4-BE49-F238E27FC236}">
                <a16:creationId xmlns:a16="http://schemas.microsoft.com/office/drawing/2014/main" id="{DAA41A2F-859E-E4D2-E350-467E7B258F09}"/>
              </a:ext>
            </a:extLst>
          </p:cNvPr>
          <p:cNvSpPr>
            <a:spLocks noGrp="1"/>
          </p:cNvSpPr>
          <p:nvPr>
            <p:ph idx="1"/>
          </p:nvPr>
        </p:nvSpPr>
        <p:spPr>
          <a:xfrm>
            <a:off x="838200" y="1442108"/>
            <a:ext cx="10515600" cy="5027703"/>
          </a:xfrm>
        </p:spPr>
        <p:txBody>
          <a:bodyPr anchor="ctr">
            <a:normAutofit/>
          </a:bodyPr>
          <a:lstStyle/>
          <a:p>
            <a:r>
              <a:rPr lang="en-US" dirty="0"/>
              <a:t>A doable job including the funds to hire staff that can help address internal structures and external threats.</a:t>
            </a:r>
          </a:p>
          <a:p>
            <a:r>
              <a:rPr lang="en-US" dirty="0"/>
              <a:t>Openness to new leadership models ranging from co-directors to stronger board/leader partnerships. Our data found that co-directorships are on the rise, an indication that sharing the leadership is a new way of supporting those in the top role. </a:t>
            </a:r>
          </a:p>
          <a:p>
            <a:r>
              <a:rPr lang="en-US" dirty="0"/>
              <a:t>Interventions and programs that are adequately resourced to support cohorts of current and future leaders and demonstrate the benefits of networks and impacts of leadership.</a:t>
            </a:r>
          </a:p>
        </p:txBody>
      </p:sp>
    </p:spTree>
    <p:extLst>
      <p:ext uri="{BB962C8B-B14F-4D97-AF65-F5344CB8AC3E}">
        <p14:creationId xmlns:p14="http://schemas.microsoft.com/office/powerpoint/2010/main" val="2908962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8385-805C-7613-5266-39CE5970C5F9}"/>
              </a:ext>
            </a:extLst>
          </p:cNvPr>
          <p:cNvSpPr>
            <a:spLocks noGrp="1"/>
          </p:cNvSpPr>
          <p:nvPr>
            <p:ph type="title"/>
          </p:nvPr>
        </p:nvSpPr>
        <p:spPr/>
        <p:txBody>
          <a:bodyPr/>
          <a:lstStyle/>
          <a:p>
            <a:r>
              <a:rPr lang="en-US" dirty="0"/>
              <a:t>Poll? </a:t>
            </a:r>
          </a:p>
        </p:txBody>
      </p:sp>
      <p:sp>
        <p:nvSpPr>
          <p:cNvPr id="3" name="Content Placeholder 2">
            <a:extLst>
              <a:ext uri="{FF2B5EF4-FFF2-40B4-BE49-F238E27FC236}">
                <a16:creationId xmlns:a16="http://schemas.microsoft.com/office/drawing/2014/main" id="{8ABB06AC-E48D-4003-E7DD-F9ED9F2184A9}"/>
              </a:ext>
            </a:extLst>
          </p:cNvPr>
          <p:cNvSpPr>
            <a:spLocks noGrp="1"/>
          </p:cNvSpPr>
          <p:nvPr>
            <p:ph idx="1"/>
          </p:nvPr>
        </p:nvSpPr>
        <p:spPr/>
        <p:txBody>
          <a:bodyPr/>
          <a:lstStyle/>
          <a:p>
            <a:pPr marL="0" indent="0">
              <a:buNone/>
            </a:pPr>
            <a:r>
              <a:rPr lang="en-US" dirty="0"/>
              <a:t>Another topic as break before panel? </a:t>
            </a:r>
          </a:p>
        </p:txBody>
      </p:sp>
    </p:spTree>
    <p:extLst>
      <p:ext uri="{BB962C8B-B14F-4D97-AF65-F5344CB8AC3E}">
        <p14:creationId xmlns:p14="http://schemas.microsoft.com/office/powerpoint/2010/main" val="2476567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7FE5A-7FE9-72C0-D015-0E65038D6095}"/>
              </a:ext>
            </a:extLst>
          </p:cNvPr>
          <p:cNvSpPr>
            <a:spLocks noGrp="1"/>
          </p:cNvSpPr>
          <p:nvPr>
            <p:ph type="title"/>
          </p:nvPr>
        </p:nvSpPr>
        <p:spPr/>
        <p:txBody>
          <a:bodyPr/>
          <a:lstStyle/>
          <a:p>
            <a:r>
              <a:rPr lang="en-US"/>
              <a:t>Panel</a:t>
            </a:r>
          </a:p>
        </p:txBody>
      </p:sp>
      <p:sp>
        <p:nvSpPr>
          <p:cNvPr id="5" name="Text Placeholder 4">
            <a:extLst>
              <a:ext uri="{FF2B5EF4-FFF2-40B4-BE49-F238E27FC236}">
                <a16:creationId xmlns:a16="http://schemas.microsoft.com/office/drawing/2014/main" id="{69A1F8B3-FCC7-32CD-0752-844BF022400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36669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DD2549-856C-5F28-133E-B7A14689B2E5}"/>
              </a:ext>
            </a:extLst>
          </p:cNvPr>
          <p:cNvSpPr>
            <a:spLocks noGrp="1"/>
          </p:cNvSpPr>
          <p:nvPr>
            <p:ph type="title"/>
          </p:nvPr>
        </p:nvSpPr>
        <p:spPr/>
        <p:txBody>
          <a:bodyPr>
            <a:normAutofit fontScale="90000"/>
          </a:bodyPr>
          <a:lstStyle/>
          <a:p>
            <a:r>
              <a:rPr lang="en-US" dirty="0"/>
              <a:t>Add slide with headshot and name for each panelist</a:t>
            </a:r>
          </a:p>
        </p:txBody>
      </p:sp>
      <p:sp>
        <p:nvSpPr>
          <p:cNvPr id="5" name="Content Placeholder 4">
            <a:extLst>
              <a:ext uri="{FF2B5EF4-FFF2-40B4-BE49-F238E27FC236}">
                <a16:creationId xmlns:a16="http://schemas.microsoft.com/office/drawing/2014/main" id="{6BD732AA-639F-E22F-B94E-2766F43BB60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9076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10CED-C555-85FB-ECD4-920C678BE42C}"/>
              </a:ext>
            </a:extLst>
          </p:cNvPr>
          <p:cNvSpPr>
            <a:spLocks noGrp="1"/>
          </p:cNvSpPr>
          <p:nvPr>
            <p:ph type="title"/>
          </p:nvPr>
        </p:nvSpPr>
        <p:spPr/>
        <p:txBody>
          <a:bodyPr/>
          <a:lstStyle/>
          <a:p>
            <a:r>
              <a:rPr lang="en-US" dirty="0"/>
              <a:t>Webinar Agenda</a:t>
            </a:r>
          </a:p>
        </p:txBody>
      </p:sp>
      <p:sp>
        <p:nvSpPr>
          <p:cNvPr id="3" name="Content Placeholder 2">
            <a:extLst>
              <a:ext uri="{FF2B5EF4-FFF2-40B4-BE49-F238E27FC236}">
                <a16:creationId xmlns:a16="http://schemas.microsoft.com/office/drawing/2014/main" id="{16D90C24-EE4F-C9DC-CBCF-C9FEEB7DA5DA}"/>
              </a:ext>
            </a:extLst>
          </p:cNvPr>
          <p:cNvSpPr>
            <a:spLocks noGrp="1"/>
          </p:cNvSpPr>
          <p:nvPr>
            <p:ph idx="1"/>
          </p:nvPr>
        </p:nvSpPr>
        <p:spPr/>
        <p:txBody>
          <a:bodyPr anchor="ctr">
            <a:normAutofit/>
          </a:bodyPr>
          <a:lstStyle/>
          <a:p>
            <a:r>
              <a:rPr lang="en-US" sz="4400" dirty="0"/>
              <a:t>Summary Trends Across 2016, 2019, 2022</a:t>
            </a:r>
          </a:p>
          <a:p>
            <a:r>
              <a:rPr lang="en-US" sz="4400" dirty="0"/>
              <a:t>Leadership Aspiration is Declining</a:t>
            </a:r>
          </a:p>
          <a:p>
            <a:r>
              <a:rPr lang="en-US" sz="4400" dirty="0"/>
              <a:t>Negative Pushes Towards Leadership</a:t>
            </a:r>
          </a:p>
          <a:p>
            <a:r>
              <a:rPr lang="en-US" sz="4400" dirty="0"/>
              <a:t>Dilemmas of BIPOC Leadership</a:t>
            </a:r>
          </a:p>
          <a:p>
            <a:r>
              <a:rPr lang="en-US" sz="4400" dirty="0"/>
              <a:t>Panel: Supporting Pulls Towards Leadership</a:t>
            </a:r>
          </a:p>
          <a:p>
            <a:r>
              <a:rPr lang="en-US" sz="4400" dirty="0"/>
              <a:t>Discussion / Q&amp;A</a:t>
            </a:r>
          </a:p>
          <a:p>
            <a:endParaRPr lang="en-US" sz="4400" dirty="0"/>
          </a:p>
        </p:txBody>
      </p:sp>
    </p:spTree>
    <p:extLst>
      <p:ext uri="{BB962C8B-B14F-4D97-AF65-F5344CB8AC3E}">
        <p14:creationId xmlns:p14="http://schemas.microsoft.com/office/powerpoint/2010/main" val="314238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8385-805C-7613-5266-39CE5970C5F9}"/>
              </a:ext>
            </a:extLst>
          </p:cNvPr>
          <p:cNvSpPr>
            <a:spLocks noGrp="1"/>
          </p:cNvSpPr>
          <p:nvPr>
            <p:ph type="title"/>
          </p:nvPr>
        </p:nvSpPr>
        <p:spPr/>
        <p:txBody>
          <a:bodyPr/>
          <a:lstStyle/>
          <a:p>
            <a:r>
              <a:rPr lang="en-US" dirty="0"/>
              <a:t>Poll: Get to know the audience? </a:t>
            </a:r>
          </a:p>
        </p:txBody>
      </p:sp>
      <p:sp>
        <p:nvSpPr>
          <p:cNvPr id="3" name="Content Placeholder 2">
            <a:extLst>
              <a:ext uri="{FF2B5EF4-FFF2-40B4-BE49-F238E27FC236}">
                <a16:creationId xmlns:a16="http://schemas.microsoft.com/office/drawing/2014/main" id="{8ABB06AC-E48D-4003-E7DD-F9ED9F2184A9}"/>
              </a:ext>
            </a:extLst>
          </p:cNvPr>
          <p:cNvSpPr>
            <a:spLocks noGrp="1"/>
          </p:cNvSpPr>
          <p:nvPr>
            <p:ph idx="1"/>
          </p:nvPr>
        </p:nvSpPr>
        <p:spPr/>
        <p:txBody>
          <a:bodyPr/>
          <a:lstStyle/>
          <a:p>
            <a:pPr marL="0" indent="0">
              <a:buNone/>
            </a:pPr>
            <a:r>
              <a:rPr lang="en-US" dirty="0"/>
              <a:t>Which best describes your role? </a:t>
            </a:r>
          </a:p>
          <a:p>
            <a:endParaRPr lang="en-US" dirty="0"/>
          </a:p>
          <a:p>
            <a:r>
              <a:rPr lang="en-US" dirty="0"/>
              <a:t>Aspiring Leader of Color</a:t>
            </a:r>
          </a:p>
          <a:p>
            <a:r>
              <a:rPr lang="en-US" dirty="0"/>
              <a:t>Aspiring White Leader</a:t>
            </a:r>
          </a:p>
          <a:p>
            <a:r>
              <a:rPr lang="en-US" dirty="0"/>
              <a:t>Current Leader of Color</a:t>
            </a:r>
          </a:p>
          <a:p>
            <a:r>
              <a:rPr lang="en-US" dirty="0"/>
              <a:t>Current White Leader</a:t>
            </a:r>
          </a:p>
          <a:p>
            <a:r>
              <a:rPr lang="en-US" dirty="0"/>
              <a:t>Capacity Builder / Intermediary of Color</a:t>
            </a:r>
          </a:p>
          <a:p>
            <a:r>
              <a:rPr lang="en-US" dirty="0"/>
              <a:t>White Capacity Builder / Intermediary</a:t>
            </a:r>
          </a:p>
          <a:p>
            <a:r>
              <a:rPr lang="en-US" dirty="0"/>
              <a:t>Funder</a:t>
            </a:r>
          </a:p>
          <a:p>
            <a:r>
              <a:rPr lang="en-US" dirty="0"/>
              <a:t>Other</a:t>
            </a:r>
          </a:p>
          <a:p>
            <a:endParaRPr lang="en-US" dirty="0"/>
          </a:p>
          <a:p>
            <a:pPr marL="0" indent="0">
              <a:buNone/>
            </a:pPr>
            <a:endParaRPr lang="en-US" dirty="0"/>
          </a:p>
        </p:txBody>
      </p:sp>
    </p:spTree>
    <p:extLst>
      <p:ext uri="{BB962C8B-B14F-4D97-AF65-F5344CB8AC3E}">
        <p14:creationId xmlns:p14="http://schemas.microsoft.com/office/powerpoint/2010/main" val="300470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AAC80F-EBC7-D3FB-A04B-2F6051119D6F}"/>
              </a:ext>
            </a:extLst>
          </p:cNvPr>
          <p:cNvSpPr>
            <a:spLocks noGrp="1"/>
          </p:cNvSpPr>
          <p:nvPr>
            <p:ph type="title"/>
          </p:nvPr>
        </p:nvSpPr>
        <p:spPr/>
        <p:txBody>
          <a:bodyPr/>
          <a:lstStyle/>
          <a:p>
            <a:r>
              <a:rPr lang="en-US" dirty="0"/>
              <a:t>Race to Lead Findings Over Time</a:t>
            </a:r>
          </a:p>
        </p:txBody>
      </p:sp>
      <p:sp>
        <p:nvSpPr>
          <p:cNvPr id="5" name="Text Placeholder 4">
            <a:extLst>
              <a:ext uri="{FF2B5EF4-FFF2-40B4-BE49-F238E27FC236}">
                <a16:creationId xmlns:a16="http://schemas.microsoft.com/office/drawing/2014/main" id="{7ED2426F-6F61-25C8-332C-1F06F98C99C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2912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F46E-50E5-B216-D5BC-03B75BDD035D}"/>
              </a:ext>
            </a:extLst>
          </p:cNvPr>
          <p:cNvSpPr>
            <a:spLocks noGrp="1"/>
          </p:cNvSpPr>
          <p:nvPr>
            <p:ph type="title"/>
          </p:nvPr>
        </p:nvSpPr>
        <p:spPr/>
        <p:txBody>
          <a:bodyPr/>
          <a:lstStyle/>
          <a:p>
            <a:r>
              <a:rPr lang="en-US" dirty="0"/>
              <a:t>Trends from Three Rounds of Surveys</a:t>
            </a:r>
          </a:p>
        </p:txBody>
      </p:sp>
      <p:sp>
        <p:nvSpPr>
          <p:cNvPr id="3" name="Content Placeholder 2">
            <a:extLst>
              <a:ext uri="{FF2B5EF4-FFF2-40B4-BE49-F238E27FC236}">
                <a16:creationId xmlns:a16="http://schemas.microsoft.com/office/drawing/2014/main" id="{EC5DAC17-C690-B8B3-2416-7AB6E8563A2C}"/>
              </a:ext>
            </a:extLst>
          </p:cNvPr>
          <p:cNvSpPr>
            <a:spLocks noGrp="1"/>
          </p:cNvSpPr>
          <p:nvPr>
            <p:ph idx="1"/>
          </p:nvPr>
        </p:nvSpPr>
        <p:spPr/>
        <p:txBody>
          <a:bodyPr anchor="ctr">
            <a:normAutofit/>
          </a:bodyPr>
          <a:lstStyle/>
          <a:p>
            <a:r>
              <a:rPr lang="en-US" dirty="0"/>
              <a:t>Over the course of the three years – 2016, 2019 and 2022 – the Race to Lead surveys have garnered over 12,000 responses. </a:t>
            </a:r>
          </a:p>
          <a:p>
            <a:endParaRPr lang="en-US" dirty="0"/>
          </a:p>
          <a:p>
            <a:r>
              <a:rPr lang="en-US" dirty="0"/>
              <a:t>The composition of the survey sample has been remarkably similar over the years.</a:t>
            </a:r>
          </a:p>
          <a:p>
            <a:endParaRPr lang="en-US" dirty="0"/>
          </a:p>
          <a:p>
            <a:r>
              <a:rPr lang="en-US" dirty="0"/>
              <a:t>Many key findings from past surveys continue to resonate with the most recent data from 2022.</a:t>
            </a:r>
          </a:p>
        </p:txBody>
      </p:sp>
    </p:spTree>
    <p:extLst>
      <p:ext uri="{BB962C8B-B14F-4D97-AF65-F5344CB8AC3E}">
        <p14:creationId xmlns:p14="http://schemas.microsoft.com/office/powerpoint/2010/main" val="3159969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E73D-7A19-D00B-3D1E-5CC91A9C02C9}"/>
              </a:ext>
            </a:extLst>
          </p:cNvPr>
          <p:cNvSpPr>
            <a:spLocks noGrp="1"/>
          </p:cNvSpPr>
          <p:nvPr>
            <p:ph type="title"/>
          </p:nvPr>
        </p:nvSpPr>
        <p:spPr/>
        <p:txBody>
          <a:bodyPr/>
          <a:lstStyle/>
          <a:p>
            <a:r>
              <a:rPr lang="en-US" dirty="0"/>
              <a:t>Race and Ethnicity</a:t>
            </a:r>
          </a:p>
        </p:txBody>
      </p:sp>
      <p:pic>
        <p:nvPicPr>
          <p:cNvPr id="4" name="Picture 3" descr="A screen shot of a video game&#10;&#10;Description automatically generated">
            <a:extLst>
              <a:ext uri="{FF2B5EF4-FFF2-40B4-BE49-F238E27FC236}">
                <a16:creationId xmlns:a16="http://schemas.microsoft.com/office/drawing/2014/main" id="{5B0BFD61-9D7A-B570-1902-68B5451F95FA}"/>
              </a:ext>
            </a:extLst>
          </p:cNvPr>
          <p:cNvPicPr>
            <a:picLocks noChangeAspect="1"/>
          </p:cNvPicPr>
          <p:nvPr/>
        </p:nvPicPr>
        <p:blipFill rotWithShape="1">
          <a:blip r:embed="rId2">
            <a:extLst>
              <a:ext uri="{28A0092B-C50C-407E-A947-70E740481C1C}">
                <a14:useLocalDpi xmlns:a14="http://schemas.microsoft.com/office/drawing/2010/main" val="0"/>
              </a:ext>
            </a:extLst>
          </a:blip>
          <a:srcRect t="9071"/>
          <a:stretch/>
        </p:blipFill>
        <p:spPr>
          <a:xfrm>
            <a:off x="119858" y="1955258"/>
            <a:ext cx="11966907" cy="3822971"/>
          </a:xfrm>
          <a:prstGeom prst="rect">
            <a:avLst/>
          </a:prstGeom>
        </p:spPr>
      </p:pic>
    </p:spTree>
    <p:extLst>
      <p:ext uri="{BB962C8B-B14F-4D97-AF65-F5344CB8AC3E}">
        <p14:creationId xmlns:p14="http://schemas.microsoft.com/office/powerpoint/2010/main" val="1962716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C5D2-37EB-031B-08FA-81816F29FAFC}"/>
              </a:ext>
            </a:extLst>
          </p:cNvPr>
          <p:cNvSpPr>
            <a:spLocks noGrp="1"/>
          </p:cNvSpPr>
          <p:nvPr>
            <p:ph type="title"/>
          </p:nvPr>
        </p:nvSpPr>
        <p:spPr/>
        <p:txBody>
          <a:bodyPr/>
          <a:lstStyle/>
          <a:p>
            <a:r>
              <a:rPr lang="en-US" dirty="0"/>
              <a:t>Gender and Sexuality</a:t>
            </a:r>
          </a:p>
        </p:txBody>
      </p:sp>
      <p:pic>
        <p:nvPicPr>
          <p:cNvPr id="4" name="Picture 3" descr="A graph with numbers and a moon&#10;&#10;Description automatically generated with medium confidence">
            <a:extLst>
              <a:ext uri="{FF2B5EF4-FFF2-40B4-BE49-F238E27FC236}">
                <a16:creationId xmlns:a16="http://schemas.microsoft.com/office/drawing/2014/main" id="{C2616663-CCD7-CD1F-2977-6F4F50B1637D}"/>
              </a:ext>
            </a:extLst>
          </p:cNvPr>
          <p:cNvPicPr>
            <a:picLocks noChangeAspect="1"/>
          </p:cNvPicPr>
          <p:nvPr/>
        </p:nvPicPr>
        <p:blipFill rotWithShape="1">
          <a:blip r:embed="rId2">
            <a:extLst>
              <a:ext uri="{28A0092B-C50C-407E-A947-70E740481C1C}">
                <a14:useLocalDpi xmlns:a14="http://schemas.microsoft.com/office/drawing/2010/main" val="0"/>
              </a:ext>
            </a:extLst>
          </a:blip>
          <a:srcRect t="9159"/>
          <a:stretch/>
        </p:blipFill>
        <p:spPr>
          <a:xfrm>
            <a:off x="175095" y="1614796"/>
            <a:ext cx="6688937" cy="4544970"/>
          </a:xfrm>
          <a:prstGeom prst="rect">
            <a:avLst/>
          </a:prstGeom>
        </p:spPr>
      </p:pic>
      <p:pic>
        <p:nvPicPr>
          <p:cNvPr id="11" name="Picture 10" descr="A graph with numbers and a black background&#10;&#10;Description automatically generated">
            <a:extLst>
              <a:ext uri="{FF2B5EF4-FFF2-40B4-BE49-F238E27FC236}">
                <a16:creationId xmlns:a16="http://schemas.microsoft.com/office/drawing/2014/main" id="{1AE1145A-AF63-4BF4-9977-46651F667118}"/>
              </a:ext>
            </a:extLst>
          </p:cNvPr>
          <p:cNvPicPr>
            <a:picLocks noChangeAspect="1"/>
          </p:cNvPicPr>
          <p:nvPr/>
        </p:nvPicPr>
        <p:blipFill rotWithShape="1">
          <a:blip r:embed="rId3">
            <a:extLst>
              <a:ext uri="{28A0092B-C50C-407E-A947-70E740481C1C}">
                <a14:useLocalDpi xmlns:a14="http://schemas.microsoft.com/office/drawing/2010/main" val="0"/>
              </a:ext>
            </a:extLst>
          </a:blip>
          <a:srcRect t="10346" r="38722"/>
          <a:stretch/>
        </p:blipFill>
        <p:spPr>
          <a:xfrm>
            <a:off x="6864032" y="2028846"/>
            <a:ext cx="5062080" cy="4165693"/>
          </a:xfrm>
          <a:prstGeom prst="rect">
            <a:avLst/>
          </a:prstGeom>
        </p:spPr>
      </p:pic>
    </p:spTree>
    <p:extLst>
      <p:ext uri="{BB962C8B-B14F-4D97-AF65-F5344CB8AC3E}">
        <p14:creationId xmlns:p14="http://schemas.microsoft.com/office/powerpoint/2010/main" val="3022915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15031</TotalTime>
  <Words>841</Words>
  <Application>Microsoft Office PowerPoint</Application>
  <PresentationFormat>Widescreen</PresentationFormat>
  <Paragraphs>83</Paragraphs>
  <Slides>33</Slides>
  <Notes>6</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Aptos</vt:lpstr>
      <vt:lpstr>Arial</vt:lpstr>
      <vt:lpstr>Calibri</vt:lpstr>
      <vt:lpstr>Calibri Light</vt:lpstr>
      <vt:lpstr>Office Theme</vt:lpstr>
      <vt:lpstr>For the Long Haul: Supporting and Sustaining Leaders of Color</vt:lpstr>
      <vt:lpstr>Standard Webinar / Tech instructions</vt:lpstr>
      <vt:lpstr>Welcome / About BMP</vt:lpstr>
      <vt:lpstr>Webinar Agenda</vt:lpstr>
      <vt:lpstr>Poll: Get to know the audience? </vt:lpstr>
      <vt:lpstr>Race to Lead Findings Over Time</vt:lpstr>
      <vt:lpstr>Trends from Three Rounds of Surveys</vt:lpstr>
      <vt:lpstr>Race and Ethnicity</vt:lpstr>
      <vt:lpstr>Gender and Sexuality</vt:lpstr>
      <vt:lpstr>Role / Position</vt:lpstr>
      <vt:lpstr>Disability (y/n) and Types of Disability</vt:lpstr>
      <vt:lpstr>Generation and Position</vt:lpstr>
      <vt:lpstr>Impact of Race on Advancement</vt:lpstr>
      <vt:lpstr>Workplace Experience </vt:lpstr>
      <vt:lpstr>The Push and Pull Key Findings</vt:lpstr>
      <vt:lpstr>Declining Aspiration to Lead</vt:lpstr>
      <vt:lpstr>Growing Opposition to Leadership</vt:lpstr>
      <vt:lpstr>Reasons People Do NOT Aspire</vt:lpstr>
      <vt:lpstr>Aspiration Increases If Report Challenges</vt:lpstr>
      <vt:lpstr>Aspiration Increases If Report Challenges</vt:lpstr>
      <vt:lpstr>Aspiration Less Affected by Supports/Training</vt:lpstr>
      <vt:lpstr>Aspiration Less Affected by Supports/Training</vt:lpstr>
      <vt:lpstr>Aspiration Less Affected by Supports/Training</vt:lpstr>
      <vt:lpstr>BIPOC EDs Report Less Transition Supports</vt:lpstr>
      <vt:lpstr>Gaps in ED/CEO Experience Persist</vt:lpstr>
      <vt:lpstr>Burnout is Top Reason for Transitions</vt:lpstr>
      <vt:lpstr>Finding Leadership Pulls</vt:lpstr>
      <vt:lpstr>Post-2020 Priorities that may Boost Interest</vt:lpstr>
      <vt:lpstr>Potential Priorities to Boost Interest (alternate layout)</vt:lpstr>
      <vt:lpstr>What Is Needed</vt:lpstr>
      <vt:lpstr>Poll? </vt:lpstr>
      <vt:lpstr>Panel</vt:lpstr>
      <vt:lpstr>Add slide with headshot and name for each panelist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Push and Pull: Declining Interest in Nonprofit Leadership</dc:title>
  <dc:creator>Sean Thomas-Breitfeld</dc:creator>
  <cp:lastModifiedBy>Sean Thomas-Breitfeld</cp:lastModifiedBy>
  <cp:revision>10</cp:revision>
  <dcterms:created xsi:type="dcterms:W3CDTF">2024-01-17T16:06:18Z</dcterms:created>
  <dcterms:modified xsi:type="dcterms:W3CDTF">2024-03-21T20:38:56Z</dcterms:modified>
</cp:coreProperties>
</file>